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403" r:id="rId3"/>
    <p:sldId id="393" r:id="rId4"/>
    <p:sldId id="394" r:id="rId5"/>
    <p:sldId id="398" r:id="rId6"/>
    <p:sldId id="310" r:id="rId7"/>
    <p:sldId id="397" r:id="rId8"/>
    <p:sldId id="390" r:id="rId9"/>
    <p:sldId id="257" r:id="rId10"/>
    <p:sldId id="381" r:id="rId11"/>
    <p:sldId id="355" r:id="rId12"/>
    <p:sldId id="386" r:id="rId13"/>
    <p:sldId id="382" r:id="rId14"/>
    <p:sldId id="365" r:id="rId15"/>
    <p:sldId id="258" r:id="rId16"/>
    <p:sldId id="348" r:id="rId17"/>
    <p:sldId id="354" r:id="rId18"/>
    <p:sldId id="356" r:id="rId19"/>
    <p:sldId id="371" r:id="rId20"/>
    <p:sldId id="404" r:id="rId21"/>
    <p:sldId id="357" r:id="rId22"/>
    <p:sldId id="359" r:id="rId23"/>
    <p:sldId id="388" r:id="rId24"/>
    <p:sldId id="373" r:id="rId25"/>
    <p:sldId id="367" r:id="rId26"/>
    <p:sldId id="368" r:id="rId27"/>
    <p:sldId id="369" r:id="rId28"/>
    <p:sldId id="366" r:id="rId29"/>
    <p:sldId id="370" r:id="rId30"/>
    <p:sldId id="377" r:id="rId31"/>
    <p:sldId id="350" r:id="rId32"/>
    <p:sldId id="378" r:id="rId33"/>
    <p:sldId id="361" r:id="rId34"/>
    <p:sldId id="389" r:id="rId35"/>
    <p:sldId id="400" r:id="rId36"/>
    <p:sldId id="351" r:id="rId37"/>
    <p:sldId id="363" r:id="rId38"/>
    <p:sldId id="405" r:id="rId39"/>
    <p:sldId id="406" r:id="rId40"/>
    <p:sldId id="372" r:id="rId41"/>
    <p:sldId id="374" r:id="rId42"/>
    <p:sldId id="3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44A"/>
    <a:srgbClr val="FFD9D9"/>
    <a:srgbClr val="70AD47"/>
    <a:srgbClr val="000000"/>
    <a:srgbClr val="FFD969"/>
    <a:srgbClr val="00FF00"/>
    <a:srgbClr val="C00000"/>
    <a:srgbClr val="FF0000"/>
    <a:srgbClr val="7FBF7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8310" autoAdjust="0"/>
  </p:normalViewPr>
  <p:slideViewPr>
    <p:cSldViewPr snapToGrid="0">
      <p:cViewPr varScale="1">
        <p:scale>
          <a:sx n="54" d="100"/>
          <a:sy n="54" d="100"/>
        </p:scale>
        <p:origin x="99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8FA95-5CE2-4AE8-9285-B81458C10B24}" type="datetimeFigureOut">
              <a:rPr lang="en-US" smtClean="0"/>
              <a:t>2021-02-04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FB2DA-034C-4B80-BE45-FAC0BC95B3DA}" type="slidenum">
              <a:rPr lang="en-US" smtClean="0"/>
              <a:t>‹#›</a:t>
            </a:fld>
            <a:endParaRPr lang="en-US"/>
          </a:p>
        </p:txBody>
      </p:sp>
    </p:spTree>
    <p:extLst>
      <p:ext uri="{BB962C8B-B14F-4D97-AF65-F5344CB8AC3E}">
        <p14:creationId xmlns:p14="http://schemas.microsoft.com/office/powerpoint/2010/main" val="2184924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1</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of basic circuitry, suppose we have a</a:t>
            </a:r>
            <a:r>
              <a:rPr lang="en-US" baseline="0" dirty="0"/>
              <a:t> circuit with battery and load, a lightbulb. If we increase the load on the circuit …. Removing the load returns current flow to the nominal current and voltage. Furthermore, we can remove the initial load via a “short” </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11</a:t>
            </a:fld>
            <a:endParaRPr lang="en-US"/>
          </a:p>
        </p:txBody>
      </p:sp>
    </p:spTree>
    <p:extLst>
      <p:ext uri="{BB962C8B-B14F-4D97-AF65-F5344CB8AC3E}">
        <p14:creationId xmlns:p14="http://schemas.microsoft.com/office/powerpoint/2010/main" val="2650263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chrematistic is its ability to resist changes in current.</a:t>
            </a:r>
          </a:p>
        </p:txBody>
      </p:sp>
      <p:sp>
        <p:nvSpPr>
          <p:cNvPr id="4" name="Slide Number Placeholder 3"/>
          <p:cNvSpPr>
            <a:spLocks noGrp="1"/>
          </p:cNvSpPr>
          <p:nvPr>
            <p:ph type="sldNum" sz="quarter" idx="10"/>
          </p:nvPr>
        </p:nvSpPr>
        <p:spPr/>
        <p:txBody>
          <a:bodyPr/>
          <a:lstStyle/>
          <a:p>
            <a:fld id="{700FB2DA-034C-4B80-BE45-FAC0BC95B3DA}" type="slidenum">
              <a:rPr lang="en-US" smtClean="0"/>
              <a:t>12</a:t>
            </a:fld>
            <a:endParaRPr lang="en-US"/>
          </a:p>
        </p:txBody>
      </p:sp>
    </p:spTree>
    <p:extLst>
      <p:ext uri="{BB962C8B-B14F-4D97-AF65-F5344CB8AC3E}">
        <p14:creationId xmlns:p14="http://schemas.microsoft.com/office/powerpoint/2010/main" val="803818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transform this example into the model we’ll use later: a DC-RL Circuit</a:t>
            </a:r>
          </a:p>
        </p:txBody>
      </p:sp>
      <p:sp>
        <p:nvSpPr>
          <p:cNvPr id="4" name="Slide Number Placeholder 3"/>
          <p:cNvSpPr>
            <a:spLocks noGrp="1"/>
          </p:cNvSpPr>
          <p:nvPr>
            <p:ph type="sldNum" sz="quarter" idx="10"/>
          </p:nvPr>
        </p:nvSpPr>
        <p:spPr/>
        <p:txBody>
          <a:bodyPr/>
          <a:lstStyle/>
          <a:p>
            <a:fld id="{700FB2DA-034C-4B80-BE45-FAC0BC95B3DA}" type="slidenum">
              <a:rPr lang="en-US" smtClean="0"/>
              <a:t>13</a:t>
            </a:fld>
            <a:endParaRPr lang="en-US"/>
          </a:p>
        </p:txBody>
      </p:sp>
    </p:spTree>
    <p:extLst>
      <p:ext uri="{BB962C8B-B14F-4D97-AF65-F5344CB8AC3E}">
        <p14:creationId xmlns:p14="http://schemas.microsoft.com/office/powerpoint/2010/main" val="344436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14</a:t>
            </a:fld>
            <a:endParaRPr lang="en-US"/>
          </a:p>
        </p:txBody>
      </p:sp>
    </p:spTree>
    <p:extLst>
      <p:ext uri="{BB962C8B-B14F-4D97-AF65-F5344CB8AC3E}">
        <p14:creationId xmlns:p14="http://schemas.microsoft.com/office/powerpoint/2010/main" val="776349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spatial representation of a solenoid-style inductor (solenoid meaning a coil of wire that extends some length l). </a:t>
            </a:r>
          </a:p>
        </p:txBody>
      </p:sp>
      <p:sp>
        <p:nvSpPr>
          <p:cNvPr id="4" name="Slide Number Placeholder 3"/>
          <p:cNvSpPr>
            <a:spLocks noGrp="1"/>
          </p:cNvSpPr>
          <p:nvPr>
            <p:ph type="sldNum" sz="quarter" idx="10"/>
          </p:nvPr>
        </p:nvSpPr>
        <p:spPr/>
        <p:txBody>
          <a:bodyPr/>
          <a:lstStyle/>
          <a:p>
            <a:fld id="{700FB2DA-034C-4B80-BE45-FAC0BC95B3DA}" type="slidenum">
              <a:rPr lang="en-US" smtClean="0"/>
              <a:t>17</a:t>
            </a:fld>
            <a:endParaRPr lang="en-US"/>
          </a:p>
        </p:txBody>
      </p:sp>
    </p:spTree>
    <p:extLst>
      <p:ext uri="{BB962C8B-B14F-4D97-AF65-F5344CB8AC3E}">
        <p14:creationId xmlns:p14="http://schemas.microsoft.com/office/powerpoint/2010/main" val="2497437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we have a DC-RL circuit discussed earlier. It contains an inductor that we can model based on its spatial characteristics. So… what’s…</a:t>
            </a:r>
          </a:p>
        </p:txBody>
      </p:sp>
      <p:sp>
        <p:nvSpPr>
          <p:cNvPr id="4" name="Slide Number Placeholder 3"/>
          <p:cNvSpPr>
            <a:spLocks noGrp="1"/>
          </p:cNvSpPr>
          <p:nvPr>
            <p:ph type="sldNum" sz="quarter" idx="10"/>
          </p:nvPr>
        </p:nvSpPr>
        <p:spPr/>
        <p:txBody>
          <a:bodyPr/>
          <a:lstStyle/>
          <a:p>
            <a:fld id="{700FB2DA-034C-4B80-BE45-FAC0BC95B3DA}" type="slidenum">
              <a:rPr lang="en-US" smtClean="0"/>
              <a:t>18</a:t>
            </a:fld>
            <a:endParaRPr lang="en-US"/>
          </a:p>
        </p:txBody>
      </p:sp>
    </p:spTree>
    <p:extLst>
      <p:ext uri="{BB962C8B-B14F-4D97-AF65-F5344CB8AC3E}">
        <p14:creationId xmlns:p14="http://schemas.microsoft.com/office/powerpoint/2010/main" val="1799647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let’s look at an example short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19</a:t>
            </a:fld>
            <a:endParaRPr lang="en-US"/>
          </a:p>
        </p:txBody>
      </p:sp>
    </p:spTree>
    <p:extLst>
      <p:ext uri="{BB962C8B-B14F-4D97-AF65-F5344CB8AC3E}">
        <p14:creationId xmlns:p14="http://schemas.microsoft.com/office/powerpoint/2010/main" val="321453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20</a:t>
            </a:fld>
            <a:endParaRPr lang="en-US"/>
          </a:p>
        </p:txBody>
      </p:sp>
    </p:spTree>
    <p:extLst>
      <p:ext uri="{BB962C8B-B14F-4D97-AF65-F5344CB8AC3E}">
        <p14:creationId xmlns:p14="http://schemas.microsoft.com/office/powerpoint/2010/main" val="4239113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OCM mentioned earlier, we can extract two methods for catching shorts. The most obvious is….</a:t>
            </a:r>
          </a:p>
        </p:txBody>
      </p:sp>
      <p:sp>
        <p:nvSpPr>
          <p:cNvPr id="4" name="Slide Number Placeholder 3"/>
          <p:cNvSpPr>
            <a:spLocks noGrp="1"/>
          </p:cNvSpPr>
          <p:nvPr>
            <p:ph type="sldNum" sz="quarter" idx="10"/>
          </p:nvPr>
        </p:nvSpPr>
        <p:spPr/>
        <p:txBody>
          <a:bodyPr/>
          <a:lstStyle/>
          <a:p>
            <a:fld id="{700FB2DA-034C-4B80-BE45-FAC0BC95B3DA}" type="slidenum">
              <a:rPr lang="en-US" smtClean="0"/>
              <a:t>21</a:t>
            </a:fld>
            <a:endParaRPr lang="en-US"/>
          </a:p>
        </p:txBody>
      </p:sp>
    </p:spTree>
    <p:extLst>
      <p:ext uri="{BB962C8B-B14F-4D97-AF65-F5344CB8AC3E}">
        <p14:creationId xmlns:p14="http://schemas.microsoft.com/office/powerpoint/2010/main" val="277571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less obvious method of detection is using the maximum change in I. Slope of the line is proportional to inductance. Allows for detection long before even the maximum current is reached.</a:t>
            </a:r>
          </a:p>
        </p:txBody>
      </p:sp>
      <p:sp>
        <p:nvSpPr>
          <p:cNvPr id="4" name="Slide Number Placeholder 3"/>
          <p:cNvSpPr>
            <a:spLocks noGrp="1"/>
          </p:cNvSpPr>
          <p:nvPr>
            <p:ph type="sldNum" sz="quarter" idx="10"/>
          </p:nvPr>
        </p:nvSpPr>
        <p:spPr/>
        <p:txBody>
          <a:bodyPr/>
          <a:lstStyle/>
          <a:p>
            <a:fld id="{700FB2DA-034C-4B80-BE45-FAC0BC95B3DA}" type="slidenum">
              <a:rPr lang="en-US" smtClean="0"/>
              <a:t>22</a:t>
            </a:fld>
            <a:endParaRPr lang="en-US"/>
          </a:p>
        </p:txBody>
      </p:sp>
    </p:spTree>
    <p:extLst>
      <p:ext uri="{BB962C8B-B14F-4D97-AF65-F5344CB8AC3E}">
        <p14:creationId xmlns:p14="http://schemas.microsoft.com/office/powerpoint/2010/main" val="212144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been tempted to toss a toaster into the tub?</a:t>
            </a:r>
          </a:p>
          <a:p>
            <a:r>
              <a:rPr lang="en-US" dirty="0"/>
              <a:t>Perhaps silverware in a socket is more your style?</a:t>
            </a:r>
          </a:p>
          <a:p>
            <a:r>
              <a:rPr lang="en-US" dirty="0"/>
              <a:t>You don’t have to admit it here. But if you found yourself considering it, know that there are safety mechanisms to stop the short circuits you’d create making it much less exciting.</a:t>
            </a:r>
          </a:p>
        </p:txBody>
      </p:sp>
      <p:sp>
        <p:nvSpPr>
          <p:cNvPr id="4" name="Slide Number Placeholder 3"/>
          <p:cNvSpPr>
            <a:spLocks noGrp="1"/>
          </p:cNvSpPr>
          <p:nvPr>
            <p:ph type="sldNum" sz="quarter" idx="10"/>
          </p:nvPr>
        </p:nvSpPr>
        <p:spPr/>
        <p:txBody>
          <a:bodyPr/>
          <a:lstStyle/>
          <a:p>
            <a:fld id="{700FB2DA-034C-4B80-BE45-FAC0BC95B3DA}" type="slidenum">
              <a:rPr lang="en-US" smtClean="0"/>
              <a:t>2</a:t>
            </a:fld>
            <a:endParaRPr lang="en-US"/>
          </a:p>
        </p:txBody>
      </p:sp>
    </p:spTree>
    <p:extLst>
      <p:ext uri="{BB962C8B-B14F-4D97-AF65-F5344CB8AC3E}">
        <p14:creationId xmlns:p14="http://schemas.microsoft.com/office/powerpoint/2010/main" val="925953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effective and safe, our system must handle the worst case gracefully. This worst case comes when the smallest gap between maximum and critical currents is crossed using the maximum change in I allowed. To address this, we take the </a:t>
            </a:r>
            <a:r>
              <a:rPr lang="en-US" dirty="0" err="1"/>
              <a:t>I_crit</a:t>
            </a:r>
            <a:r>
              <a:rPr lang="en-US" dirty="0"/>
              <a:t> – </a:t>
            </a:r>
            <a:r>
              <a:rPr lang="en-US" dirty="0" err="1"/>
              <a:t>I_max</a:t>
            </a:r>
            <a:r>
              <a:rPr lang="en-US" dirty="0"/>
              <a:t> and divide by \Delta I giving us the fastest time a short circuit can cause damage and thus the maximum latency allowed for a successful short-detection.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24</a:t>
            </a:fld>
            <a:endParaRPr lang="en-US"/>
          </a:p>
        </p:txBody>
      </p:sp>
    </p:spTree>
    <p:extLst>
      <p:ext uri="{BB962C8B-B14F-4D97-AF65-F5344CB8AC3E}">
        <p14:creationId xmlns:p14="http://schemas.microsoft.com/office/powerpoint/2010/main" val="3298688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sporadic task model in which …</a:t>
            </a:r>
          </a:p>
          <a:p>
            <a:r>
              <a:rPr lang="en-US" dirty="0"/>
              <a:t>To illustrate the importance of this ½ term we’ll look at an unsuccessful detection schedule…</a:t>
            </a:r>
          </a:p>
        </p:txBody>
      </p:sp>
      <p:sp>
        <p:nvSpPr>
          <p:cNvPr id="4" name="Slide Number Placeholder 3"/>
          <p:cNvSpPr>
            <a:spLocks noGrp="1"/>
          </p:cNvSpPr>
          <p:nvPr>
            <p:ph type="sldNum" sz="quarter" idx="10"/>
          </p:nvPr>
        </p:nvSpPr>
        <p:spPr/>
        <p:txBody>
          <a:bodyPr/>
          <a:lstStyle/>
          <a:p>
            <a:fld id="{700FB2DA-034C-4B80-BE45-FAC0BC95B3DA}" type="slidenum">
              <a:rPr lang="en-US" smtClean="0"/>
              <a:t>25</a:t>
            </a:fld>
            <a:endParaRPr lang="en-US"/>
          </a:p>
        </p:txBody>
      </p:sp>
    </p:spTree>
    <p:extLst>
      <p:ext uri="{BB962C8B-B14F-4D97-AF65-F5344CB8AC3E}">
        <p14:creationId xmlns:p14="http://schemas.microsoft.com/office/powerpoint/2010/main" val="1569317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miss the short detection because the maximum time between consecutive jobs exceeds the minimum time to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4193390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Dividing by two guarantees detection in time, even if the short occurs instantaneously before the release.</a:t>
            </a:r>
          </a:p>
        </p:txBody>
      </p:sp>
      <p:sp>
        <p:nvSpPr>
          <p:cNvPr id="4" name="Slide Number Placeholder 3"/>
          <p:cNvSpPr>
            <a:spLocks noGrp="1"/>
          </p:cNvSpPr>
          <p:nvPr>
            <p:ph type="sldNum" sz="quarter" idx="10"/>
          </p:nvPr>
        </p:nvSpPr>
        <p:spPr/>
        <p:txBody>
          <a:bodyPr/>
          <a:lstStyle/>
          <a:p>
            <a:fld id="{700FB2DA-034C-4B80-BE45-FAC0BC95B3DA}" type="slidenum">
              <a:rPr lang="en-US" smtClean="0"/>
              <a:t>27</a:t>
            </a:fld>
            <a:endParaRPr lang="en-US"/>
          </a:p>
        </p:txBody>
      </p:sp>
    </p:spTree>
    <p:extLst>
      <p:ext uri="{BB962C8B-B14F-4D97-AF65-F5344CB8AC3E}">
        <p14:creationId xmlns:p14="http://schemas.microsoft.com/office/powerpoint/2010/main" val="2139259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quick math gives us our task utilization where our execution time is divided by period.</a:t>
            </a:r>
          </a:p>
        </p:txBody>
      </p:sp>
      <p:sp>
        <p:nvSpPr>
          <p:cNvPr id="4" name="Slide Number Placeholder 3"/>
          <p:cNvSpPr>
            <a:spLocks noGrp="1"/>
          </p:cNvSpPr>
          <p:nvPr>
            <p:ph type="sldNum" sz="quarter" idx="10"/>
          </p:nvPr>
        </p:nvSpPr>
        <p:spPr/>
        <p:txBody>
          <a:bodyPr/>
          <a:lstStyle/>
          <a:p>
            <a:fld id="{700FB2DA-034C-4B80-BE45-FAC0BC95B3DA}" type="slidenum">
              <a:rPr lang="en-US" smtClean="0"/>
              <a:t>28</a:t>
            </a:fld>
            <a:endParaRPr lang="en-US"/>
          </a:p>
        </p:txBody>
      </p:sp>
    </p:spTree>
    <p:extLst>
      <p:ext uri="{BB962C8B-B14F-4D97-AF65-F5344CB8AC3E}">
        <p14:creationId xmlns:p14="http://schemas.microsoft.com/office/powerpoint/2010/main" val="84273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contribution now comes from combining these previously distinct areas of hardware and scheduling to build a fluid relationship.</a:t>
            </a:r>
          </a:p>
        </p:txBody>
      </p:sp>
      <p:sp>
        <p:nvSpPr>
          <p:cNvPr id="4" name="Slide Number Placeholder 3"/>
          <p:cNvSpPr>
            <a:spLocks noGrp="1"/>
          </p:cNvSpPr>
          <p:nvPr>
            <p:ph type="sldNum" sz="quarter" idx="10"/>
          </p:nvPr>
        </p:nvSpPr>
        <p:spPr/>
        <p:txBody>
          <a:bodyPr/>
          <a:lstStyle/>
          <a:p>
            <a:fld id="{700FB2DA-034C-4B80-BE45-FAC0BC95B3DA}" type="slidenum">
              <a:rPr lang="en-US" smtClean="0"/>
              <a:t>30</a:t>
            </a:fld>
            <a:endParaRPr lang="en-US"/>
          </a:p>
        </p:txBody>
      </p:sp>
    </p:spTree>
    <p:extLst>
      <p:ext uri="{BB962C8B-B14F-4D97-AF65-F5344CB8AC3E}">
        <p14:creationId xmlns:p14="http://schemas.microsoft.com/office/powerpoint/2010/main" val="2294098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our experimentation. Note that the current at the time of detection is well below the allowed limit and our utilization is nearly 10%. No smaller utilization was allowed.</a:t>
            </a:r>
          </a:p>
        </p:txBody>
      </p:sp>
      <p:sp>
        <p:nvSpPr>
          <p:cNvPr id="4" name="Slide Number Placeholder 3"/>
          <p:cNvSpPr>
            <a:spLocks noGrp="1"/>
          </p:cNvSpPr>
          <p:nvPr>
            <p:ph type="sldNum" sz="quarter" idx="10"/>
          </p:nvPr>
        </p:nvSpPr>
        <p:spPr/>
        <p:txBody>
          <a:bodyPr/>
          <a:lstStyle/>
          <a:p>
            <a:fld id="{700FB2DA-034C-4B80-BE45-FAC0BC95B3DA}" type="slidenum">
              <a:rPr lang="en-US" smtClean="0"/>
              <a:t>33</a:t>
            </a:fld>
            <a:endParaRPr lang="en-US"/>
          </a:p>
        </p:txBody>
      </p:sp>
    </p:spTree>
    <p:extLst>
      <p:ext uri="{BB962C8B-B14F-4D97-AF65-F5344CB8AC3E}">
        <p14:creationId xmlns:p14="http://schemas.microsoft.com/office/powerpoint/2010/main" val="776987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 the results of our experiments, we see two correlations are established. Together, these correlations establish that an increase in utilization is complemented with a decrease in inductance and vice versa.</a:t>
            </a:r>
          </a:p>
        </p:txBody>
      </p:sp>
      <p:sp>
        <p:nvSpPr>
          <p:cNvPr id="4" name="Slide Number Placeholder 3"/>
          <p:cNvSpPr>
            <a:spLocks noGrp="1"/>
          </p:cNvSpPr>
          <p:nvPr>
            <p:ph type="sldNum" sz="quarter" idx="10"/>
          </p:nvPr>
        </p:nvSpPr>
        <p:spPr/>
        <p:txBody>
          <a:bodyPr/>
          <a:lstStyle/>
          <a:p>
            <a:fld id="{700FB2DA-034C-4B80-BE45-FAC0BC95B3DA}" type="slidenum">
              <a:rPr lang="en-US" smtClean="0"/>
              <a:t>34</a:t>
            </a:fld>
            <a:endParaRPr lang="en-US"/>
          </a:p>
        </p:txBody>
      </p:sp>
    </p:spTree>
    <p:extLst>
      <p:ext uri="{BB962C8B-B14F-4D97-AF65-F5344CB8AC3E}">
        <p14:creationId xmlns:p14="http://schemas.microsoft.com/office/powerpoint/2010/main" val="98645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demonstrate that short detection can occur with a varied period, especially if the circuit experiences changes in power input it may adjust accordingly thereby sampling only as frequently as necessary based on input. So when no power is running, minimal sampling is needed.</a:t>
            </a:r>
          </a:p>
        </p:txBody>
      </p:sp>
      <p:sp>
        <p:nvSpPr>
          <p:cNvPr id="4" name="Slide Number Placeholder 3"/>
          <p:cNvSpPr>
            <a:spLocks noGrp="1"/>
          </p:cNvSpPr>
          <p:nvPr>
            <p:ph type="sldNum" sz="quarter" idx="10"/>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3768643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1809061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house or apartment was constructed more recently, it likely has Ground Fault Interrupters and Fuse Boxes aimed at stopping short circuits before they cause damage. These protection mechanisms, however, is fixed hardware. This is not the Internet of Things nor a SMART home feature.</a:t>
            </a:r>
          </a:p>
        </p:txBody>
      </p:sp>
      <p:sp>
        <p:nvSpPr>
          <p:cNvPr id="4" name="Slide Number Placeholder 3"/>
          <p:cNvSpPr>
            <a:spLocks noGrp="1"/>
          </p:cNvSpPr>
          <p:nvPr>
            <p:ph type="sldNum" sz="quarter" idx="10"/>
          </p:nvPr>
        </p:nvSpPr>
        <p:spPr/>
        <p:txBody>
          <a:bodyPr/>
          <a:lstStyle/>
          <a:p>
            <a:fld id="{700FB2DA-034C-4B80-BE45-FAC0BC95B3DA}" type="slidenum">
              <a:rPr lang="en-US" smtClean="0"/>
              <a:t>3</a:t>
            </a:fld>
            <a:endParaRPr lang="en-US"/>
          </a:p>
        </p:txBody>
      </p:sp>
    </p:spTree>
    <p:extLst>
      <p:ext uri="{BB962C8B-B14F-4D97-AF65-F5344CB8AC3E}">
        <p14:creationId xmlns:p14="http://schemas.microsoft.com/office/powerpoint/2010/main" val="759362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your home is not alone in this short-protection technology. Outside the house, photovoltaic systems require short protection as do industrial electronics like IGBTs. In general, systems that conduct power conversion have some short-circuit hardware in place to prevent damage and death.</a:t>
            </a:r>
          </a:p>
        </p:txBody>
      </p:sp>
      <p:sp>
        <p:nvSpPr>
          <p:cNvPr id="4" name="Slide Number Placeholder 3"/>
          <p:cNvSpPr>
            <a:spLocks noGrp="1"/>
          </p:cNvSpPr>
          <p:nvPr>
            <p:ph type="sldNum" sz="quarter" idx="10"/>
          </p:nvPr>
        </p:nvSpPr>
        <p:spPr/>
        <p:txBody>
          <a:bodyPr/>
          <a:lstStyle/>
          <a:p>
            <a:fld id="{700FB2DA-034C-4B80-BE45-FAC0BC95B3DA}" type="slidenum">
              <a:rPr lang="en-US" smtClean="0"/>
              <a:t>4</a:t>
            </a:fld>
            <a:endParaRPr lang="en-US"/>
          </a:p>
        </p:txBody>
      </p:sp>
    </p:spTree>
    <p:extLst>
      <p:ext uri="{BB962C8B-B14F-4D97-AF65-F5344CB8AC3E}">
        <p14:creationId xmlns:p14="http://schemas.microsoft.com/office/powerpoint/2010/main" val="127278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circuits are not just a problem for houses. Embedded systems need protection as well! As an example, the Samsung galaxy note 7 made headlines when its batteries caught fire or exploded. The device was even banned by the FAA. After internal investigations, Samsung declared short circuits in the battery as the cause. Despite the lower power, short circuits can still cause substantial damage</a:t>
            </a:r>
          </a:p>
        </p:txBody>
      </p:sp>
      <p:sp>
        <p:nvSpPr>
          <p:cNvPr id="4" name="Slide Number Placeholder 3"/>
          <p:cNvSpPr>
            <a:spLocks noGrp="1"/>
          </p:cNvSpPr>
          <p:nvPr>
            <p:ph type="sldNum" sz="quarter" idx="10"/>
          </p:nvPr>
        </p:nvSpPr>
        <p:spPr/>
        <p:txBody>
          <a:bodyPr/>
          <a:lstStyle/>
          <a:p>
            <a:fld id="{700FB2DA-034C-4B80-BE45-FAC0BC95B3DA}" type="slidenum">
              <a:rPr lang="en-US" smtClean="0"/>
              <a:t>5</a:t>
            </a:fld>
            <a:endParaRPr lang="en-US"/>
          </a:p>
        </p:txBody>
      </p:sp>
    </p:spTree>
    <p:extLst>
      <p:ext uri="{BB962C8B-B14F-4D97-AF65-F5344CB8AC3E}">
        <p14:creationId xmlns:p14="http://schemas.microsoft.com/office/powerpoint/2010/main" val="3348015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well established that short circuits can cause damage and even death. What’s worse is that hardware-based approaches are inflexible, costly, and pessimistic. Consider automotive fuses for example. These fuses consume a great deal of space in a vehicle (and similarly in embedded platforms). When current through them is too high, it melts the metal connecting the two blades and the fuse breaks – cutting the power to the circuit in question. The problem is, the fuses must them be replaced. In an automobile this isn’t too problematic as these fuses are cheap but in an embedded system this can mean replacing the whole board. Furthermore, these systems are pessimistic because they can shut down entire networks within a board when only one component is at fault. As such, our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6</a:t>
            </a:fld>
            <a:endParaRPr lang="en-US"/>
          </a:p>
        </p:txBody>
      </p:sp>
    </p:spTree>
    <p:extLst>
      <p:ext uri="{BB962C8B-B14F-4D97-AF65-F5344CB8AC3E}">
        <p14:creationId xmlns:p14="http://schemas.microsoft.com/office/powerpoint/2010/main" val="2361059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our approach is to combine an inductor with a real-time task to detect and halt short circuits before they caused damage. An example inductor can be seen on the left (generally coils of copper wire). We’ve taken this approach with the goal of *MAIN IDEA* leveraging physical dynamics to minimize pessimism in real-time systems.</a:t>
            </a:r>
          </a:p>
        </p:txBody>
      </p:sp>
      <p:sp>
        <p:nvSpPr>
          <p:cNvPr id="4" name="Slide Number Placeholder 3"/>
          <p:cNvSpPr>
            <a:spLocks noGrp="1"/>
          </p:cNvSpPr>
          <p:nvPr>
            <p:ph type="sldNum" sz="quarter" idx="10"/>
          </p:nvPr>
        </p:nvSpPr>
        <p:spPr/>
        <p:txBody>
          <a:bodyPr/>
          <a:lstStyle/>
          <a:p>
            <a:fld id="{700FB2DA-034C-4B80-BE45-FAC0BC95B3DA}" type="slidenum">
              <a:rPr lang="en-US" smtClean="0"/>
              <a:t>7</a:t>
            </a:fld>
            <a:endParaRPr lang="en-US"/>
          </a:p>
        </p:txBody>
      </p:sp>
    </p:spTree>
    <p:extLst>
      <p:ext uri="{BB962C8B-B14F-4D97-AF65-F5344CB8AC3E}">
        <p14:creationId xmlns:p14="http://schemas.microsoft.com/office/powerpoint/2010/main" val="2591178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contributions therefore are a real-time software based short circuit protection method, a relationship between RT </a:t>
            </a:r>
            <a:r>
              <a:rPr lang="en-US" dirty="0" err="1"/>
              <a:t>util</a:t>
            </a:r>
            <a:r>
              <a:rPr lang="en-US" dirty="0"/>
              <a:t> and board space consumed by an inductor (as well as optimization approaches based on this relationship), and finally a simulated and practical evaluation of the proposed methods.</a:t>
            </a:r>
          </a:p>
        </p:txBody>
      </p:sp>
      <p:sp>
        <p:nvSpPr>
          <p:cNvPr id="4" name="Slide Number Placeholder 3"/>
          <p:cNvSpPr>
            <a:spLocks noGrp="1"/>
          </p:cNvSpPr>
          <p:nvPr>
            <p:ph type="sldNum" sz="quarter" idx="10"/>
          </p:nvPr>
        </p:nvSpPr>
        <p:spPr/>
        <p:txBody>
          <a:bodyPr/>
          <a:lstStyle/>
          <a:p>
            <a:fld id="{700FB2DA-034C-4B80-BE45-FAC0BC95B3DA}" type="slidenum">
              <a:rPr lang="en-US" smtClean="0"/>
              <a:t>8</a:t>
            </a:fld>
            <a:endParaRPr lang="en-US"/>
          </a:p>
        </p:txBody>
      </p:sp>
    </p:spTree>
    <p:extLst>
      <p:ext uri="{BB962C8B-B14F-4D97-AF65-F5344CB8AC3E}">
        <p14:creationId xmlns:p14="http://schemas.microsoft.com/office/powerpoint/2010/main" val="3630835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remainder of the presentation, I’ll cover a brief electronics background along with related works in both EE and RT, our proposed system model, evaluation, results, and some concluding notes.</a:t>
            </a:r>
          </a:p>
        </p:txBody>
      </p:sp>
      <p:sp>
        <p:nvSpPr>
          <p:cNvPr id="4" name="Slide Number Placeholder 3"/>
          <p:cNvSpPr>
            <a:spLocks noGrp="1"/>
          </p:cNvSpPr>
          <p:nvPr>
            <p:ph type="sldNum" sz="quarter" idx="10"/>
          </p:nvPr>
        </p:nvSpPr>
        <p:spPr/>
        <p:txBody>
          <a:bodyPr/>
          <a:lstStyle/>
          <a:p>
            <a:fld id="{700FB2DA-034C-4B80-BE45-FAC0BC95B3DA}" type="slidenum">
              <a:rPr lang="en-US" smtClean="0"/>
              <a:t>9</a:t>
            </a:fld>
            <a:endParaRPr lang="en-US"/>
          </a:p>
        </p:txBody>
      </p:sp>
    </p:spTree>
    <p:extLst>
      <p:ext uri="{BB962C8B-B14F-4D97-AF65-F5344CB8AC3E}">
        <p14:creationId xmlns:p14="http://schemas.microsoft.com/office/powerpoint/2010/main" val="252198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879" y="290358"/>
            <a:ext cx="2138450" cy="128307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288" y="286896"/>
            <a:ext cx="1714786" cy="1286091"/>
          </a:xfrm>
          <a:prstGeom prst="rect">
            <a:avLst/>
          </a:prstGeom>
          <a:ln w="28575">
            <a:solidFill>
              <a:schemeClr val="tx1"/>
            </a:solidFill>
          </a:ln>
          <a:effectLst>
            <a:outerShdw blurRad="50800" dist="38100" dir="2700000" algn="tl" rotWithShape="0">
              <a:prstClr val="black">
                <a:alpha val="40000"/>
              </a:prstClr>
            </a:outerShdw>
          </a:effectLst>
        </p:spPr>
      </p:pic>
      <p:sp>
        <p:nvSpPr>
          <p:cNvPr id="9" name="Title 1"/>
          <p:cNvSpPr>
            <a:spLocks noGrp="1"/>
          </p:cNvSpPr>
          <p:nvPr>
            <p:ph type="ctrTitle" hasCustomPrompt="1"/>
          </p:nvPr>
        </p:nvSpPr>
        <p:spPr>
          <a:xfrm>
            <a:off x="1524000" y="1852577"/>
            <a:ext cx="9144000" cy="1657386"/>
          </a:xfrm>
        </p:spPr>
        <p:txBody>
          <a:bodyPr>
            <a:noAutofit/>
          </a:bodyPr>
          <a:lstStyle>
            <a:lvl1pPr algn="ctr">
              <a:defRPr/>
            </a:lvl1pPr>
          </a:lstStyle>
          <a:p>
            <a:r>
              <a:rPr lang="en-US" sz="4000" b="1" dirty="0">
                <a:latin typeface="Garamond" panose="02020404030301010803" pitchFamily="18" charset="0"/>
                <a:cs typeface="Arial" panose="020B0604020202020204" pitchFamily="34" charset="0"/>
              </a:rPr>
              <a:t>Title of Work</a:t>
            </a:r>
          </a:p>
        </p:txBody>
      </p:sp>
      <p:sp>
        <p:nvSpPr>
          <p:cNvPr id="10" name="Subtitle 2"/>
          <p:cNvSpPr>
            <a:spLocks noGrp="1"/>
          </p:cNvSpPr>
          <p:nvPr>
            <p:ph type="subTitle" idx="1"/>
          </p:nvPr>
        </p:nvSpPr>
        <p:spPr>
          <a:xfrm>
            <a:off x="0" y="3602038"/>
            <a:ext cx="12192000" cy="2156211"/>
          </a:xfrm>
        </p:spPr>
        <p:txBody>
          <a:bodyPr>
            <a:normAutofit/>
          </a:bodyPr>
          <a:lstStyle>
            <a:lvl1pPr marL="0" indent="0" algn="ctr">
              <a:buNone/>
              <a:defRPr baseline="0"/>
            </a:lvl1pPr>
          </a:lstStyle>
          <a:p>
            <a:endParaRPr lang="en-US" dirty="0">
              <a:latin typeface="Garamond" panose="02020404030301010803" pitchFamily="18" charset="0"/>
            </a:endParaRPr>
          </a:p>
          <a:p>
            <a:r>
              <a:rPr lang="en-US" dirty="0">
                <a:solidFill>
                  <a:srgbClr val="FF0000"/>
                </a:solidFill>
                <a:latin typeface="Garamond" panose="02020404030301010803" pitchFamily="18" charset="0"/>
              </a:rPr>
              <a:t>Author0</a:t>
            </a:r>
            <a:r>
              <a:rPr lang="en-US" dirty="0">
                <a:latin typeface="Garamond" panose="02020404030301010803" pitchFamily="18" charset="0"/>
              </a:rPr>
              <a:t>, Author1, … , </a:t>
            </a:r>
            <a:r>
              <a:rPr lang="en-US" dirty="0" err="1">
                <a:latin typeface="Garamond" panose="02020404030301010803" pitchFamily="18" charset="0"/>
              </a:rPr>
              <a:t>AuthorN</a:t>
            </a:r>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Department of Computer Science, Wayne State University, USA</a:t>
            </a:r>
          </a:p>
        </p:txBody>
      </p:sp>
      <p:sp>
        <p:nvSpPr>
          <p:cNvPr id="11" name="Rectangle 5"/>
          <p:cNvSpPr>
            <a:spLocks noChangeArrowheads="1"/>
          </p:cNvSpPr>
          <p:nvPr userDrawn="1"/>
        </p:nvSpPr>
        <p:spPr bwMode="auto">
          <a:xfrm>
            <a:off x="1524000" y="636647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Garamond" panose="02020404030301010803" pitchFamily="18" charset="0"/>
              </a:rPr>
              <a:t>This research has been supported in part by the US National Science Foundation (CNS Grant Nos. 0953585, 1205338, </a:t>
            </a:r>
            <a:r>
              <a:rPr lang="en-US" altLang="en-US" sz="1200" b="1" dirty="0">
                <a:latin typeface="Garamond" panose="02020404030301010803" pitchFamily="18" charset="0"/>
              </a:rPr>
              <a:t> </a:t>
            </a:r>
            <a:r>
              <a:rPr kumimoji="0" lang="en-US" altLang="en-US" sz="1200" b="1" i="0" u="none" strike="noStrike" cap="none" normalizeH="0" baseline="0" dirty="0">
                <a:ln>
                  <a:noFill/>
                </a:ln>
                <a:effectLst/>
                <a:latin typeface="Garamond" panose="02020404030301010803" pitchFamily="18" charset="0"/>
              </a:rPr>
              <a:t>&amp; 1618185)</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Garamond" panose="02020404030301010803" pitchFamily="18" charset="0"/>
              </a:rPr>
              <a:t>and a Thomas C. Rumble Graduate Fellowship from Wayne State University.</a:t>
            </a:r>
          </a:p>
        </p:txBody>
      </p:sp>
    </p:spTree>
    <p:extLst>
      <p:ext uri="{BB962C8B-B14F-4D97-AF65-F5344CB8AC3E}">
        <p14:creationId xmlns:p14="http://schemas.microsoft.com/office/powerpoint/2010/main" val="2711000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92200"/>
          </a:xfrm>
        </p:spPr>
        <p:txBody>
          <a:bodyPr anchor="b"/>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38198" y="1457325"/>
            <a:ext cx="10515601" cy="91440"/>
          </a:xfrm>
          <a:prstGeom prst="rect">
            <a:avLst/>
          </a:prstGeom>
          <a:solidFill>
            <a:srgbClr val="0C54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21"/>
          <p:cNvSpPr>
            <a:spLocks noGrp="1"/>
          </p:cNvSpPr>
          <p:nvPr>
            <p:ph type="sldNum" sz="quarter" idx="12"/>
          </p:nvPr>
        </p:nvSpPr>
        <p:spPr>
          <a:xfrm>
            <a:off x="11353798" y="6356350"/>
            <a:ext cx="838201" cy="365125"/>
          </a:xfrm>
          <a:prstGeom prst="rect">
            <a:avLst/>
          </a:prstGeom>
          <a:solidFill>
            <a:srgbClr val="FFD969"/>
          </a:solidFill>
        </p:spPr>
        <p:txBody>
          <a:bodyPr/>
          <a:lstStyle>
            <a:lvl1pPr algn="ctr">
              <a:defRPr b="1">
                <a:solidFill>
                  <a:srgbClr val="0C544A"/>
                </a:solidFill>
                <a:latin typeface="Garamond" panose="02020404030301010803" pitchFamily="18" charset="0"/>
              </a:defRPr>
            </a:lvl1pPr>
          </a:lstStyle>
          <a:p>
            <a:fld id="{9C75D887-1A03-4ABF-9F74-03C35FBA7AA7}" type="slidenum">
              <a:rPr lang="en-US" smtClean="0"/>
              <a:pPr/>
              <a:t>‹#›</a:t>
            </a:fld>
            <a:endParaRPr lang="en-US" dirty="0"/>
          </a:p>
        </p:txBody>
      </p:sp>
    </p:spTree>
    <p:extLst>
      <p:ext uri="{BB962C8B-B14F-4D97-AF65-F5344CB8AC3E}">
        <p14:creationId xmlns:p14="http://schemas.microsoft.com/office/powerpoint/2010/main" val="364374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941072"/>
            <a:ext cx="10515600" cy="114857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Slide Number Placeholder 21"/>
          <p:cNvSpPr>
            <a:spLocks noGrp="1"/>
          </p:cNvSpPr>
          <p:nvPr>
            <p:ph type="sldNum" sz="quarter" idx="12"/>
          </p:nvPr>
        </p:nvSpPr>
        <p:spPr>
          <a:xfrm>
            <a:off x="11353798" y="6356350"/>
            <a:ext cx="838201" cy="365125"/>
          </a:xfrm>
          <a:prstGeom prst="rect">
            <a:avLst/>
          </a:prstGeom>
          <a:solidFill>
            <a:srgbClr val="FFD969"/>
          </a:solidFill>
        </p:spPr>
        <p:txBody>
          <a:bodyPr/>
          <a:lstStyle>
            <a:lvl1pPr algn="ctr">
              <a:defRPr b="1">
                <a:solidFill>
                  <a:srgbClr val="0C544A"/>
                </a:solidFill>
                <a:latin typeface="Garamond" panose="02020404030301010803" pitchFamily="18" charset="0"/>
              </a:defRPr>
            </a:lvl1pPr>
          </a:lstStyle>
          <a:p>
            <a:fld id="{9C75D887-1A03-4ABF-9F74-03C35FBA7AA7}" type="slidenum">
              <a:rPr lang="en-US" smtClean="0"/>
              <a:pPr/>
              <a:t>‹#›</a:t>
            </a:fld>
            <a:endParaRPr lang="en-US" dirty="0"/>
          </a:p>
        </p:txBody>
      </p:sp>
      <p:sp>
        <p:nvSpPr>
          <p:cNvPr id="13" name="Rectangle 12"/>
          <p:cNvSpPr/>
          <p:nvPr userDrawn="1"/>
        </p:nvSpPr>
        <p:spPr>
          <a:xfrm>
            <a:off x="831850" y="4567624"/>
            <a:ext cx="10515601" cy="91440"/>
          </a:xfrm>
          <a:prstGeom prst="rect">
            <a:avLst/>
          </a:prstGeom>
          <a:solidFill>
            <a:srgbClr val="0C54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4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92200"/>
          </a:xfrm>
        </p:spPr>
        <p:txBody>
          <a:bodyPr anchor="b"/>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21"/>
          <p:cNvSpPr>
            <a:spLocks noGrp="1"/>
          </p:cNvSpPr>
          <p:nvPr>
            <p:ph type="sldNum" sz="quarter" idx="12"/>
          </p:nvPr>
        </p:nvSpPr>
        <p:spPr>
          <a:xfrm>
            <a:off x="11353798" y="6356350"/>
            <a:ext cx="838201" cy="365125"/>
          </a:xfrm>
          <a:prstGeom prst="rect">
            <a:avLst/>
          </a:prstGeom>
          <a:solidFill>
            <a:srgbClr val="FFD969"/>
          </a:solidFill>
        </p:spPr>
        <p:txBody>
          <a:bodyPr/>
          <a:lstStyle>
            <a:lvl1pPr algn="ctr">
              <a:defRPr>
                <a:solidFill>
                  <a:srgbClr val="0C544A"/>
                </a:solidFill>
                <a:latin typeface="Garamond" panose="02020404030301010803" pitchFamily="18" charset="0"/>
              </a:defRPr>
            </a:lvl1pPr>
          </a:lstStyle>
          <a:p>
            <a:fld id="{9C75D887-1A03-4ABF-9F74-03C35FBA7AA7}" type="slidenum">
              <a:rPr lang="en-US" smtClean="0"/>
              <a:pPr/>
              <a:t>‹#›</a:t>
            </a:fld>
            <a:endParaRPr lang="en-US" dirty="0"/>
          </a:p>
        </p:txBody>
      </p:sp>
      <p:sp>
        <p:nvSpPr>
          <p:cNvPr id="12" name="Rectangle 11"/>
          <p:cNvSpPr/>
          <p:nvPr userDrawn="1"/>
        </p:nvSpPr>
        <p:spPr>
          <a:xfrm>
            <a:off x="838200" y="1457326"/>
            <a:ext cx="10515601" cy="91440"/>
          </a:xfrm>
          <a:prstGeom prst="rect">
            <a:avLst/>
          </a:prstGeom>
          <a:solidFill>
            <a:srgbClr val="0C54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452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092200"/>
          </a:xfrm>
        </p:spPr>
        <p:txBody>
          <a:bodyPr anchor="b"/>
          <a:lstStyle/>
          <a:p>
            <a:r>
              <a:rPr lang="en-US" dirty="0"/>
              <a:t>Click to edit Master title style</a:t>
            </a:r>
          </a:p>
        </p:txBody>
      </p:sp>
      <p:sp>
        <p:nvSpPr>
          <p:cNvPr id="3" name="Text Placeholder 2"/>
          <p:cNvSpPr>
            <a:spLocks noGrp="1"/>
          </p:cNvSpPr>
          <p:nvPr>
            <p:ph type="body" idx="1"/>
          </p:nvPr>
        </p:nvSpPr>
        <p:spPr>
          <a:xfrm>
            <a:off x="839788" y="1840073"/>
            <a:ext cx="5157787" cy="6650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840073"/>
            <a:ext cx="5183188" cy="6650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1"/>
          <p:cNvSpPr>
            <a:spLocks noGrp="1"/>
          </p:cNvSpPr>
          <p:nvPr>
            <p:ph type="sldNum" sz="quarter" idx="12"/>
          </p:nvPr>
        </p:nvSpPr>
        <p:spPr>
          <a:xfrm>
            <a:off x="11353798" y="6356350"/>
            <a:ext cx="838201" cy="365125"/>
          </a:xfrm>
          <a:prstGeom prst="rect">
            <a:avLst/>
          </a:prstGeom>
          <a:solidFill>
            <a:srgbClr val="FFD969"/>
          </a:solidFill>
        </p:spPr>
        <p:txBody>
          <a:bodyPr/>
          <a:lstStyle>
            <a:lvl1pPr algn="ctr">
              <a:defRPr>
                <a:solidFill>
                  <a:srgbClr val="0C544A"/>
                </a:solidFill>
                <a:latin typeface="Garamond" panose="02020404030301010803" pitchFamily="18" charset="0"/>
              </a:defRPr>
            </a:lvl1pPr>
          </a:lstStyle>
          <a:p>
            <a:fld id="{9C75D887-1A03-4ABF-9F74-03C35FBA7AA7}" type="slidenum">
              <a:rPr lang="en-US" smtClean="0"/>
              <a:pPr/>
              <a:t>‹#›</a:t>
            </a:fld>
            <a:endParaRPr lang="en-US" dirty="0"/>
          </a:p>
        </p:txBody>
      </p:sp>
      <p:sp>
        <p:nvSpPr>
          <p:cNvPr id="11" name="Rectangle 10"/>
          <p:cNvSpPr/>
          <p:nvPr userDrawn="1"/>
        </p:nvSpPr>
        <p:spPr>
          <a:xfrm>
            <a:off x="838198" y="1457325"/>
            <a:ext cx="10515601" cy="91440"/>
          </a:xfrm>
          <a:prstGeom prst="rect">
            <a:avLst/>
          </a:prstGeom>
          <a:solidFill>
            <a:srgbClr val="0C54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83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92200"/>
          </a:xfrm>
        </p:spPr>
        <p:txBody>
          <a:bodyPr anchor="b"/>
          <a:lstStyle/>
          <a:p>
            <a:r>
              <a:rPr lang="en-US" dirty="0"/>
              <a:t>Click to edit Master title style</a:t>
            </a:r>
          </a:p>
        </p:txBody>
      </p:sp>
      <p:sp>
        <p:nvSpPr>
          <p:cNvPr id="6" name="Slide Number Placeholder 21"/>
          <p:cNvSpPr>
            <a:spLocks noGrp="1"/>
          </p:cNvSpPr>
          <p:nvPr>
            <p:ph type="sldNum" sz="quarter" idx="12"/>
          </p:nvPr>
        </p:nvSpPr>
        <p:spPr>
          <a:xfrm>
            <a:off x="11353798" y="6356350"/>
            <a:ext cx="838201" cy="365125"/>
          </a:xfrm>
          <a:prstGeom prst="rect">
            <a:avLst/>
          </a:prstGeom>
          <a:solidFill>
            <a:srgbClr val="FFD969"/>
          </a:solidFill>
        </p:spPr>
        <p:txBody>
          <a:bodyPr/>
          <a:lstStyle>
            <a:lvl1pPr algn="ctr">
              <a:defRPr>
                <a:solidFill>
                  <a:srgbClr val="0C544A"/>
                </a:solidFill>
                <a:latin typeface="Garamond" panose="02020404030301010803" pitchFamily="18" charset="0"/>
              </a:defRPr>
            </a:lvl1pPr>
          </a:lstStyle>
          <a:p>
            <a:fld id="{9C75D887-1A03-4ABF-9F74-03C35FBA7AA7}" type="slidenum">
              <a:rPr lang="en-US" smtClean="0"/>
              <a:pPr/>
              <a:t>‹#›</a:t>
            </a:fld>
            <a:endParaRPr lang="en-US" dirty="0"/>
          </a:p>
        </p:txBody>
      </p:sp>
      <p:sp>
        <p:nvSpPr>
          <p:cNvPr id="7" name="Rectangle 6"/>
          <p:cNvSpPr/>
          <p:nvPr userDrawn="1"/>
        </p:nvSpPr>
        <p:spPr>
          <a:xfrm>
            <a:off x="838198" y="1457325"/>
            <a:ext cx="10515601" cy="91440"/>
          </a:xfrm>
          <a:prstGeom prst="rect">
            <a:avLst/>
          </a:prstGeom>
          <a:solidFill>
            <a:srgbClr val="0C54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54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21"/>
          <p:cNvSpPr>
            <a:spLocks noGrp="1"/>
          </p:cNvSpPr>
          <p:nvPr>
            <p:ph type="sldNum" sz="quarter" idx="12"/>
          </p:nvPr>
        </p:nvSpPr>
        <p:spPr>
          <a:xfrm>
            <a:off x="11353798" y="6356350"/>
            <a:ext cx="838201" cy="365125"/>
          </a:xfrm>
          <a:prstGeom prst="rect">
            <a:avLst/>
          </a:prstGeom>
          <a:solidFill>
            <a:srgbClr val="FFD969"/>
          </a:solidFill>
        </p:spPr>
        <p:txBody>
          <a:bodyPr/>
          <a:lstStyle>
            <a:lvl1pPr algn="ctr">
              <a:defRPr>
                <a:solidFill>
                  <a:srgbClr val="0C544A"/>
                </a:solidFill>
                <a:latin typeface="Garamond" panose="02020404030301010803" pitchFamily="18" charset="0"/>
              </a:defRPr>
            </a:lvl1pPr>
          </a:lstStyle>
          <a:p>
            <a:fld id="{9C75D887-1A03-4ABF-9F74-03C35FBA7AA7}" type="slidenum">
              <a:rPr lang="en-US" smtClean="0"/>
              <a:pPr/>
              <a:t>‹#›</a:t>
            </a:fld>
            <a:endParaRPr lang="en-US" dirty="0"/>
          </a:p>
        </p:txBody>
      </p:sp>
    </p:spTree>
    <p:extLst>
      <p:ext uri="{BB962C8B-B14F-4D97-AF65-F5344CB8AC3E}">
        <p14:creationId xmlns:p14="http://schemas.microsoft.com/office/powerpoint/2010/main" val="5920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425700"/>
            <a:ext cx="3932237" cy="3443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Slide Number Placeholder 21"/>
          <p:cNvSpPr>
            <a:spLocks noGrp="1"/>
          </p:cNvSpPr>
          <p:nvPr>
            <p:ph type="sldNum" sz="quarter" idx="12"/>
          </p:nvPr>
        </p:nvSpPr>
        <p:spPr>
          <a:xfrm>
            <a:off x="11353798" y="6356350"/>
            <a:ext cx="838201" cy="365125"/>
          </a:xfrm>
          <a:prstGeom prst="rect">
            <a:avLst/>
          </a:prstGeom>
          <a:solidFill>
            <a:srgbClr val="FFD969"/>
          </a:solidFill>
        </p:spPr>
        <p:txBody>
          <a:bodyPr/>
          <a:lstStyle>
            <a:lvl1pPr algn="ctr">
              <a:defRPr>
                <a:solidFill>
                  <a:srgbClr val="0C544A"/>
                </a:solidFill>
                <a:latin typeface="Garamond" panose="02020404030301010803" pitchFamily="18" charset="0"/>
              </a:defRPr>
            </a:lvl1pPr>
          </a:lstStyle>
          <a:p>
            <a:fld id="{9C75D887-1A03-4ABF-9F74-03C35FBA7AA7}" type="slidenum">
              <a:rPr lang="en-US" smtClean="0"/>
              <a:pPr/>
              <a:t>‹#›</a:t>
            </a:fld>
            <a:endParaRPr lang="en-US" dirty="0"/>
          </a:p>
        </p:txBody>
      </p:sp>
      <p:sp>
        <p:nvSpPr>
          <p:cNvPr id="9" name="Rectangle 8"/>
          <p:cNvSpPr/>
          <p:nvPr userDrawn="1"/>
        </p:nvSpPr>
        <p:spPr>
          <a:xfrm>
            <a:off x="838198" y="2057400"/>
            <a:ext cx="3933827" cy="91440"/>
          </a:xfrm>
          <a:prstGeom prst="rect">
            <a:avLst/>
          </a:prstGeom>
          <a:solidFill>
            <a:srgbClr val="0C54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675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425700"/>
            <a:ext cx="3932237" cy="3443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Slide Number Placeholder 21"/>
          <p:cNvSpPr>
            <a:spLocks noGrp="1"/>
          </p:cNvSpPr>
          <p:nvPr>
            <p:ph type="sldNum" sz="quarter" idx="12"/>
          </p:nvPr>
        </p:nvSpPr>
        <p:spPr>
          <a:xfrm>
            <a:off x="11353798" y="6356350"/>
            <a:ext cx="838201" cy="365125"/>
          </a:xfrm>
          <a:prstGeom prst="rect">
            <a:avLst/>
          </a:prstGeom>
          <a:solidFill>
            <a:srgbClr val="FFD969"/>
          </a:solidFill>
        </p:spPr>
        <p:txBody>
          <a:bodyPr/>
          <a:lstStyle>
            <a:lvl1pPr algn="ctr">
              <a:defRPr>
                <a:solidFill>
                  <a:srgbClr val="0C544A"/>
                </a:solidFill>
                <a:latin typeface="Garamond" panose="02020404030301010803" pitchFamily="18" charset="0"/>
              </a:defRPr>
            </a:lvl1pPr>
          </a:lstStyle>
          <a:p>
            <a:fld id="{9C75D887-1A03-4ABF-9F74-03C35FBA7AA7}" type="slidenum">
              <a:rPr lang="en-US" smtClean="0"/>
              <a:pPr/>
              <a:t>‹#›</a:t>
            </a:fld>
            <a:endParaRPr lang="en-US" dirty="0"/>
          </a:p>
        </p:txBody>
      </p:sp>
      <p:sp>
        <p:nvSpPr>
          <p:cNvPr id="9" name="Rectangle 8"/>
          <p:cNvSpPr/>
          <p:nvPr userDrawn="1"/>
        </p:nvSpPr>
        <p:spPr>
          <a:xfrm>
            <a:off x="838198" y="2057400"/>
            <a:ext cx="3933827" cy="91440"/>
          </a:xfrm>
          <a:prstGeom prst="rect">
            <a:avLst/>
          </a:prstGeom>
          <a:solidFill>
            <a:srgbClr val="0C54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37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21"/>
          <p:cNvSpPr>
            <a:spLocks noGrp="1"/>
          </p:cNvSpPr>
          <p:nvPr>
            <p:ph type="sldNum" sz="quarter" idx="4"/>
          </p:nvPr>
        </p:nvSpPr>
        <p:spPr>
          <a:xfrm>
            <a:off x="11353798" y="6356350"/>
            <a:ext cx="838201" cy="365125"/>
          </a:xfrm>
          <a:prstGeom prst="rect">
            <a:avLst/>
          </a:prstGeom>
          <a:solidFill>
            <a:srgbClr val="FFD969"/>
          </a:solidFill>
        </p:spPr>
        <p:txBody>
          <a:bodyPr/>
          <a:lstStyle>
            <a:lvl1pPr algn="ctr">
              <a:defRPr b="1">
                <a:solidFill>
                  <a:srgbClr val="0C544A"/>
                </a:solidFill>
                <a:latin typeface="Garamond" panose="02020404030301010803" pitchFamily="18" charset="0"/>
              </a:defRPr>
            </a:lvl1pPr>
          </a:lstStyle>
          <a:p>
            <a:fld id="{9C75D887-1A03-4ABF-9F74-03C35FBA7AA7}" type="slidenum">
              <a:rPr lang="en-US" smtClean="0"/>
              <a:pPr/>
              <a:t>‹#›</a:t>
            </a:fld>
            <a:endParaRPr lang="en-US" dirty="0"/>
          </a:p>
        </p:txBody>
      </p:sp>
    </p:spTree>
    <p:extLst>
      <p:ext uri="{BB962C8B-B14F-4D97-AF65-F5344CB8AC3E}">
        <p14:creationId xmlns:p14="http://schemas.microsoft.com/office/powerpoint/2010/main" val="1792683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jp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40.png"/><Relationship Id="rId5" Type="http://schemas.openxmlformats.org/officeDocument/2006/relationships/image" Target="../media/image31.png"/><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0.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b="1" dirty="0"/>
              <a:t>Trading Utilization for Circuitry:</a:t>
            </a:r>
            <a:br>
              <a:rPr lang="en-US" sz="3600" b="1" dirty="0"/>
            </a:br>
            <a:r>
              <a:rPr lang="en-US" sz="3600" b="1" dirty="0"/>
              <a:t>Hardware-Software Co-design for Real-Time Software-Based Short-Circuit Protection</a:t>
            </a:r>
          </a:p>
        </p:txBody>
      </p:sp>
      <p:sp>
        <p:nvSpPr>
          <p:cNvPr id="3" name="Subtitle 2"/>
          <p:cNvSpPr>
            <a:spLocks noGrp="1"/>
          </p:cNvSpPr>
          <p:nvPr>
            <p:ph type="subTitle" idx="1"/>
          </p:nvPr>
        </p:nvSpPr>
        <p:spPr>
          <a:xfrm>
            <a:off x="0" y="3838832"/>
            <a:ext cx="12192000" cy="1919417"/>
          </a:xfrm>
        </p:spPr>
        <p:txBody>
          <a:bodyPr/>
          <a:lstStyle/>
          <a:p>
            <a:r>
              <a:rPr lang="en-US" b="1" dirty="0"/>
              <a:t>Aaron Willcock</a:t>
            </a:r>
            <a:endParaRPr lang="en-US" dirty="0"/>
          </a:p>
          <a:p>
            <a:endParaRPr lang="en-US" dirty="0"/>
          </a:p>
          <a:p>
            <a:r>
              <a:rPr lang="en-US" dirty="0"/>
              <a:t>Department of Computer Science, Wayne State University, USA</a:t>
            </a:r>
          </a:p>
        </p:txBody>
      </p:sp>
    </p:spTree>
    <p:extLst>
      <p:ext uri="{BB962C8B-B14F-4D97-AF65-F5344CB8AC3E}">
        <p14:creationId xmlns:p14="http://schemas.microsoft.com/office/powerpoint/2010/main" val="700130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Electronics Background</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a:t>
            </a:fld>
            <a:endParaRPr lang="en-US" dirty="0"/>
          </a:p>
        </p:txBody>
      </p:sp>
    </p:spTree>
    <p:extLst>
      <p:ext uri="{BB962C8B-B14F-4D97-AF65-F5344CB8AC3E}">
        <p14:creationId xmlns:p14="http://schemas.microsoft.com/office/powerpoint/2010/main" val="4148014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Circuitry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a:t>
            </a:fld>
            <a:endParaRPr lang="en-US" dirty="0"/>
          </a:p>
        </p:txBody>
      </p:sp>
      <p:sp>
        <p:nvSpPr>
          <p:cNvPr id="2" name="Content Placeholder 1"/>
          <p:cNvSpPr>
            <a:spLocks noGrp="1"/>
          </p:cNvSpPr>
          <p:nvPr>
            <p:ph sz="half" idx="2"/>
          </p:nvPr>
        </p:nvSpPr>
        <p:spPr>
          <a:xfrm>
            <a:off x="6133381" y="1825625"/>
            <a:ext cx="5391510" cy="4351338"/>
          </a:xfrm>
        </p:spPr>
        <p:txBody>
          <a:bodyPr anchor="t">
            <a:noAutofit/>
          </a:bodyPr>
          <a:lstStyle/>
          <a:p>
            <a:pPr marL="0" lvl="0" indent="0">
              <a:buNone/>
            </a:pPr>
            <a:r>
              <a:rPr lang="en-US" sz="3200" dirty="0">
                <a:solidFill>
                  <a:prstClr val="black"/>
                </a:solidFill>
              </a:rPr>
              <a:t>Ohm’s Law:</a:t>
            </a:r>
            <a:endParaRPr lang="en-US" sz="2800" b="1" dirty="0">
              <a:solidFill>
                <a:prstClr val="black"/>
              </a:solidFill>
            </a:endParaRP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53458" y="5115018"/>
            <a:ext cx="2569845"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904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9975"/>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4152900"/>
            <a:ext cx="5222436" cy="2024064"/>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prstClr val="black"/>
                </a:solidFill>
                <a:latin typeface="Garamond" panose="02020404030301010803" pitchFamily="18" charset="0"/>
              </a:rPr>
              <a:t>Short</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The flow of current through an </a:t>
            </a:r>
            <a:r>
              <a:rPr lang="en-US" sz="2800" b="1" dirty="0">
                <a:solidFill>
                  <a:prstClr val="black"/>
                </a:solidFill>
                <a:latin typeface="Garamond" panose="02020404030301010803" pitchFamily="18" charset="0"/>
              </a:rPr>
              <a:t>alternate, unintended path </a:t>
            </a:r>
            <a:r>
              <a:rPr lang="en-US" sz="2800" dirty="0">
                <a:solidFill>
                  <a:prstClr val="black"/>
                </a:solidFill>
                <a:latin typeface="Garamond" panose="02020404030301010803" pitchFamily="18" charset="0"/>
              </a:rPr>
              <a:t>in a circuit with </a:t>
            </a:r>
            <a:r>
              <a:rPr lang="en-US" sz="2800" b="1" dirty="0">
                <a:solidFill>
                  <a:prstClr val="black"/>
                </a:solidFill>
                <a:latin typeface="Garamond" panose="02020404030301010803" pitchFamily="18" charset="0"/>
              </a:rPr>
              <a:t>little or no impedance</a:t>
            </a:r>
          </a:p>
        </p:txBody>
      </p:sp>
      <p:sp>
        <p:nvSpPr>
          <p:cNvPr id="83" name="Rectangle 82"/>
          <p:cNvSpPr/>
          <p:nvPr/>
        </p:nvSpPr>
        <p:spPr>
          <a:xfrm>
            <a:off x="8123085" y="2415406"/>
            <a:ext cx="74892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t>
            </a:r>
          </a:p>
        </p:txBody>
      </p:sp>
      <p:sp>
        <p:nvSpPr>
          <p:cNvPr id="84" name="Rectangle 83"/>
          <p:cNvSpPr/>
          <p:nvPr/>
        </p:nvSpPr>
        <p:spPr>
          <a:xfrm>
            <a:off x="8908318" y="2415979"/>
            <a:ext cx="48442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I</a:t>
            </a:r>
          </a:p>
        </p:txBody>
      </p:sp>
      <p:sp>
        <p:nvSpPr>
          <p:cNvPr id="85" name="Rectangle 84"/>
          <p:cNvSpPr/>
          <p:nvPr/>
        </p:nvSpPr>
        <p:spPr>
          <a:xfrm>
            <a:off x="9412569" y="2413207"/>
            <a:ext cx="713657"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R</a:t>
            </a:r>
          </a:p>
        </p:txBody>
      </p:sp>
      <p:sp>
        <p:nvSpPr>
          <p:cNvPr id="86" name="Rectangle 85"/>
          <p:cNvSpPr/>
          <p:nvPr/>
        </p:nvSpPr>
        <p:spPr>
          <a:xfrm>
            <a:off x="7356978" y="2413207"/>
            <a:ext cx="758541"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V</a:t>
            </a: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660631" y="4152901"/>
            <a:ext cx="5693167" cy="2617017"/>
            <a:chOff x="5660631" y="4152901"/>
            <a:chExt cx="5693167" cy="2617017"/>
          </a:xfrm>
        </p:grpSpPr>
        <p:cxnSp>
          <p:nvCxnSpPr>
            <p:cNvPr id="35" name="Connector: Elbow 34"/>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40" name="TextBox 39"/>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spTree>
    <p:extLst>
      <p:ext uri="{BB962C8B-B14F-4D97-AF65-F5344CB8AC3E}">
        <p14:creationId xmlns:p14="http://schemas.microsoft.com/office/powerpoint/2010/main" val="421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10" presetClass="entr" presetSubtype="0" fill="hold" grpId="2"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6"/>
                                        </p:tgtEl>
                                      </p:cBhvr>
                                    </p:animEffect>
                                    <p:set>
                                      <p:cBhvr>
                                        <p:cTn id="57" dur="1" fill="hold">
                                          <p:stCondLst>
                                            <p:cond delay="499"/>
                                          </p:stCondLst>
                                        </p:cTn>
                                        <p:tgtEl>
                                          <p:spTgt spid="5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par>
                          <p:cTn id="74" fill="hold">
                            <p:stCondLst>
                              <p:cond delay="1000"/>
                            </p:stCondLst>
                            <p:childTnLst>
                              <p:par>
                                <p:cTn id="75" presetID="6" presetClass="emph" presetSubtype="0" fill="hold" grpId="0" nodeType="afterEffect">
                                  <p:stCondLst>
                                    <p:cond delay="0"/>
                                  </p:stCondLst>
                                  <p:childTnLst>
                                    <p:animScale>
                                      <p:cBhvr>
                                        <p:cTn id="76" dur="1000" fill="hold"/>
                                        <p:tgtEl>
                                          <p:spTgt spid="85"/>
                                        </p:tgtEl>
                                      </p:cBhvr>
                                      <p:by x="125000" y="125000"/>
                                    </p:animScale>
                                  </p:childTnLst>
                                </p:cTn>
                              </p:par>
                              <p:par>
                                <p:cTn id="77" presetID="3" presetClass="emph" presetSubtype="2" fill="hold" grpId="1" nodeType="withEffect">
                                  <p:stCondLst>
                                    <p:cond delay="0"/>
                                  </p:stCondLst>
                                  <p:childTnLst>
                                    <p:animClr clrSpc="rgb" dir="cw">
                                      <p:cBhvr override="childStyle">
                                        <p:cTn id="78" dur="1000" fill="hold"/>
                                        <p:tgtEl>
                                          <p:spTgt spid="85"/>
                                        </p:tgtEl>
                                        <p:attrNameLst>
                                          <p:attrName>style.color</p:attrName>
                                        </p:attrNameLst>
                                      </p:cBhvr>
                                      <p:to>
                                        <a:srgbClr val="FF1F1F"/>
                                      </p:to>
                                    </p:animClr>
                                  </p:childTnLst>
                                </p:cTn>
                              </p:par>
                              <p:par>
                                <p:cTn id="79" presetID="6" presetClass="emph" presetSubtype="0" fill="hold" grpId="0" nodeType="withEffect">
                                  <p:stCondLst>
                                    <p:cond delay="0"/>
                                  </p:stCondLst>
                                  <p:childTnLst>
                                    <p:animScale>
                                      <p:cBhvr>
                                        <p:cTn id="80" dur="1000" fill="hold"/>
                                        <p:tgtEl>
                                          <p:spTgt spid="84"/>
                                        </p:tgtEl>
                                      </p:cBhvr>
                                      <p:by x="75000" y="75000"/>
                                    </p:animScale>
                                  </p:childTnLst>
                                </p:cTn>
                              </p:par>
                              <p:par>
                                <p:cTn id="81" presetID="3" presetClass="emph" presetSubtype="2" fill="hold" grpId="1" nodeType="withEffect">
                                  <p:stCondLst>
                                    <p:cond delay="0"/>
                                  </p:stCondLst>
                                  <p:childTnLst>
                                    <p:animClr clrSpc="rgb" dir="cw">
                                      <p:cBhvr override="childStyle">
                                        <p:cTn id="82" dur="1000" fill="hold"/>
                                        <p:tgtEl>
                                          <p:spTgt spid="84"/>
                                        </p:tgtEl>
                                        <p:attrNameLst>
                                          <p:attrName>style.color</p:attrName>
                                        </p:attrNameLst>
                                      </p:cBhvr>
                                      <p:to>
                                        <a:srgbClr val="0000FF"/>
                                      </p:to>
                                    </p:animClr>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5"/>
                                        </p:tgtEl>
                                      </p:cBhvr>
                                    </p:animEffect>
                                    <p:set>
                                      <p:cBhvr>
                                        <p:cTn id="87" dur="1" fill="hold">
                                          <p:stCondLst>
                                            <p:cond delay="499"/>
                                          </p:stCondLst>
                                        </p:cTn>
                                        <p:tgtEl>
                                          <p:spTgt spid="7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6"/>
                                        </p:tgtEl>
                                      </p:cBhvr>
                                    </p:animEffect>
                                    <p:set>
                                      <p:cBhvr>
                                        <p:cTn id="90" dur="1" fill="hold">
                                          <p:stCondLst>
                                            <p:cond delay="499"/>
                                          </p:stCondLst>
                                        </p:cTn>
                                        <p:tgtEl>
                                          <p:spTgt spid="7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77"/>
                                        </p:tgtEl>
                                      </p:cBhvr>
                                    </p:animEffect>
                                    <p:set>
                                      <p:cBhvr>
                                        <p:cTn id="93" dur="1" fill="hold">
                                          <p:stCondLst>
                                            <p:cond delay="499"/>
                                          </p:stCondLst>
                                        </p:cTn>
                                        <p:tgtEl>
                                          <p:spTgt spid="7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62"/>
                                        </p:tgtEl>
                                      </p:cBhvr>
                                    </p:animEffect>
                                    <p:set>
                                      <p:cBhvr>
                                        <p:cTn id="96" dur="1" fill="hold">
                                          <p:stCondLst>
                                            <p:cond delay="499"/>
                                          </p:stCondLst>
                                        </p:cTn>
                                        <p:tgtEl>
                                          <p:spTgt spid="62"/>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9"/>
                                        </p:tgtEl>
                                      </p:cBhvr>
                                    </p:animEffect>
                                    <p:set>
                                      <p:cBhvr>
                                        <p:cTn id="99" dur="1" fill="hold">
                                          <p:stCondLst>
                                            <p:cond delay="499"/>
                                          </p:stCondLst>
                                        </p:cTn>
                                        <p:tgtEl>
                                          <p:spTgt spid="59"/>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1000"/>
                            </p:stCondLst>
                            <p:childTnLst>
                              <p:par>
                                <p:cTn id="105" presetID="6" presetClass="emph" presetSubtype="0" fill="hold" grpId="3" nodeType="afterEffect">
                                  <p:stCondLst>
                                    <p:cond delay="0"/>
                                  </p:stCondLst>
                                  <p:childTnLst>
                                    <p:animScale>
                                      <p:cBhvr>
                                        <p:cTn id="106" dur="1000" fill="hold"/>
                                        <p:tgtEl>
                                          <p:spTgt spid="85"/>
                                        </p:tgtEl>
                                      </p:cBhvr>
                                      <p:by x="80000" y="80000"/>
                                    </p:animScale>
                                  </p:childTnLst>
                                </p:cTn>
                              </p:par>
                              <p:par>
                                <p:cTn id="107" presetID="3" presetClass="emph" presetSubtype="2" fill="hold" grpId="4" nodeType="withEffect">
                                  <p:stCondLst>
                                    <p:cond delay="0"/>
                                  </p:stCondLst>
                                  <p:childTnLst>
                                    <p:animClr clrSpc="rgb" dir="cw">
                                      <p:cBhvr override="childStyle">
                                        <p:cTn id="108" dur="1000" fill="hold"/>
                                        <p:tgtEl>
                                          <p:spTgt spid="85"/>
                                        </p:tgtEl>
                                        <p:attrNameLst>
                                          <p:attrName>style.color</p:attrName>
                                        </p:attrNameLst>
                                      </p:cBhvr>
                                      <p:to>
                                        <a:schemeClr val="tx1"/>
                                      </p:to>
                                    </p:animClr>
                                  </p:childTnLst>
                                </p:cTn>
                              </p:par>
                              <p:par>
                                <p:cTn id="109" presetID="6" presetClass="emph" presetSubtype="0" fill="hold" grpId="3" nodeType="withEffect">
                                  <p:stCondLst>
                                    <p:cond delay="0"/>
                                  </p:stCondLst>
                                  <p:childTnLst>
                                    <p:animScale>
                                      <p:cBhvr>
                                        <p:cTn id="110" dur="1000" fill="hold"/>
                                        <p:tgtEl>
                                          <p:spTgt spid="84"/>
                                        </p:tgtEl>
                                      </p:cBhvr>
                                      <p:by x="133000" y="133000"/>
                                    </p:animScale>
                                  </p:childTnLst>
                                </p:cTn>
                              </p:par>
                              <p:par>
                                <p:cTn id="111" presetID="3" presetClass="emph" presetSubtype="2" fill="hold" grpId="4" nodeType="withEffect">
                                  <p:stCondLst>
                                    <p:cond delay="0"/>
                                  </p:stCondLst>
                                  <p:childTnLst>
                                    <p:animClr clrSpc="rgb" dir="cw">
                                      <p:cBhvr override="childStyle">
                                        <p:cTn id="112" dur="1000" fill="hold"/>
                                        <p:tgtEl>
                                          <p:spTgt spid="84"/>
                                        </p:tgtEl>
                                        <p:attrNameLst>
                                          <p:attrName>style.color</p:attrName>
                                        </p:attrNameLst>
                                      </p:cBhvr>
                                      <p:to>
                                        <a:schemeClr val="tx1"/>
                                      </p:to>
                                    </p:animClr>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500"/>
                                        <p:tgtEl>
                                          <p:spTgt spid="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6"/>
                                        </p:tgtEl>
                                      </p:cBhvr>
                                    </p:animEffect>
                                    <p:set>
                                      <p:cBhvr>
                                        <p:cTn id="128" dur="1" fill="hold">
                                          <p:stCondLst>
                                            <p:cond delay="499"/>
                                          </p:stCondLst>
                                        </p:cTn>
                                        <p:tgtEl>
                                          <p:spTgt spid="6"/>
                                        </p:tgtEl>
                                        <p:attrNameLst>
                                          <p:attrName>style.visibility</p:attrName>
                                        </p:attrNameLst>
                                      </p:cBhvr>
                                      <p:to>
                                        <p:strVal val="hidden"/>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1000"/>
                            </p:stCondLst>
                            <p:childTnLst>
                              <p:par>
                                <p:cTn id="134" presetID="6" presetClass="emph" presetSubtype="0" fill="hold" grpId="5" nodeType="afterEffect">
                                  <p:stCondLst>
                                    <p:cond delay="0"/>
                                  </p:stCondLst>
                                  <p:childTnLst>
                                    <p:animScale>
                                      <p:cBhvr>
                                        <p:cTn id="135" dur="1000" fill="hold"/>
                                        <p:tgtEl>
                                          <p:spTgt spid="84"/>
                                        </p:tgtEl>
                                      </p:cBhvr>
                                      <p:by x="125000" y="125000"/>
                                    </p:animScale>
                                  </p:childTnLst>
                                </p:cTn>
                              </p:par>
                              <p:par>
                                <p:cTn id="136" presetID="3" presetClass="emph" presetSubtype="2" fill="hold" grpId="6" nodeType="withEffect">
                                  <p:stCondLst>
                                    <p:cond delay="0"/>
                                  </p:stCondLst>
                                  <p:childTnLst>
                                    <p:animClr clrSpc="rgb" dir="cw">
                                      <p:cBhvr override="childStyle">
                                        <p:cTn id="137" dur="1000" fill="hold"/>
                                        <p:tgtEl>
                                          <p:spTgt spid="84"/>
                                        </p:tgtEl>
                                        <p:attrNameLst>
                                          <p:attrName>style.color</p:attrName>
                                        </p:attrNameLst>
                                      </p:cBhvr>
                                      <p:to>
                                        <a:srgbClr val="FF0000"/>
                                      </p:to>
                                    </p:animClr>
                                  </p:childTnLst>
                                </p:cTn>
                              </p:par>
                              <p:par>
                                <p:cTn id="138" presetID="6" presetClass="emph" presetSubtype="0" fill="hold" grpId="5" nodeType="withEffect">
                                  <p:stCondLst>
                                    <p:cond delay="0"/>
                                  </p:stCondLst>
                                  <p:childTnLst>
                                    <p:animScale>
                                      <p:cBhvr>
                                        <p:cTn id="139" dur="1000" fill="hold"/>
                                        <p:tgtEl>
                                          <p:spTgt spid="85"/>
                                        </p:tgtEl>
                                      </p:cBhvr>
                                      <p:by x="75000" y="75000"/>
                                    </p:animScale>
                                  </p:childTnLst>
                                </p:cTn>
                              </p:par>
                              <p:par>
                                <p:cTn id="140" presetID="3" presetClass="emph" presetSubtype="2" fill="hold" grpId="6" nodeType="withEffect">
                                  <p:stCondLst>
                                    <p:cond delay="0"/>
                                  </p:stCondLst>
                                  <p:childTnLst>
                                    <p:animClr clrSpc="rgb" dir="cw">
                                      <p:cBhvr override="childStyle">
                                        <p:cTn id="141" dur="1000" fill="hold"/>
                                        <p:tgtEl>
                                          <p:spTgt spid="85"/>
                                        </p:tgtEl>
                                        <p:attrNameLst>
                                          <p:attrName>style.color</p:attrName>
                                        </p:attrNameLst>
                                      </p:cBhvr>
                                      <p:to>
                                        <a:srgbClr val="0000FF"/>
                                      </p:to>
                                    </p:animClr>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81"/>
                                        </p:tgtEl>
                                      </p:cBhvr>
                                    </p:animEffect>
                                    <p:set>
                                      <p:cBhvr>
                                        <p:cTn id="146" dur="1" fill="hold">
                                          <p:stCondLst>
                                            <p:cond delay="499"/>
                                          </p:stCondLst>
                                        </p:cTn>
                                        <p:tgtEl>
                                          <p:spTgt spid="81"/>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fade">
                                      <p:cBhvr>
                                        <p:cTn id="1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animBg="1"/>
      <p:bldP spid="19" grpId="0" animBg="1"/>
      <p:bldP spid="73" grpId="0" animBg="1"/>
      <p:bldP spid="74" grpId="0" animBg="1"/>
      <p:bldP spid="76" grpId="0" animBg="1"/>
      <p:bldP spid="76" grpId="1" animBg="1"/>
      <p:bldP spid="77" grpId="0" animBg="1"/>
      <p:bldP spid="77" grpId="1" animBg="1"/>
      <p:bldP spid="81" grpId="0" animBg="1"/>
      <p:bldP spid="81" grpId="1" animBg="1"/>
      <p:bldP spid="83" grpId="0"/>
      <p:bldP spid="84" grpId="0"/>
      <p:bldP spid="84" grpId="1"/>
      <p:bldP spid="84" grpId="2"/>
      <p:bldP spid="84" grpId="3"/>
      <p:bldP spid="84" grpId="4"/>
      <p:bldP spid="84" grpId="5"/>
      <p:bldP spid="84" grpId="6"/>
      <p:bldP spid="85" grpId="0"/>
      <p:bldP spid="85" grpId="1"/>
      <p:bldP spid="85" grpId="2"/>
      <p:bldP spid="85" grpId="3"/>
      <p:bldP spid="85" grpId="4"/>
      <p:bldP spid="85" grpId="5"/>
      <p:bldP spid="85" grpId="6"/>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721708" y="6283652"/>
            <a:ext cx="4221892" cy="461665"/>
          </a:xfrm>
          <a:prstGeom prst="rect">
            <a:avLst/>
          </a:prstGeom>
        </p:spPr>
        <p:txBody>
          <a:bodyPr wrap="square">
            <a:spAutoFit/>
          </a:bodyPr>
          <a:lstStyle/>
          <a:p>
            <a:pPr algn="ctr"/>
            <a:r>
              <a:rPr lang="en-US" sz="1200" dirty="0"/>
              <a:t>Image Provided by: me - Photograph, CC BY-SA 3.0, https://commons.wikimedia.org/w/index.php?curid=1534586</a:t>
            </a:r>
          </a:p>
        </p:txBody>
      </p:sp>
      <p:sp>
        <p:nvSpPr>
          <p:cNvPr id="5" name="Title 4"/>
          <p:cNvSpPr>
            <a:spLocks noGrp="1"/>
          </p:cNvSpPr>
          <p:nvPr>
            <p:ph type="title"/>
          </p:nvPr>
        </p:nvSpPr>
        <p:spPr/>
        <p:txBody>
          <a:bodyPr/>
          <a:lstStyle/>
          <a:p>
            <a:r>
              <a:rPr lang="en-US" dirty="0"/>
              <a:t>Inductors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12</a:t>
            </a:fld>
            <a:endParaRPr lang="en-US" dirty="0"/>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2060"/>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1881808"/>
            <a:ext cx="5222436" cy="1065026"/>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u="sng" dirty="0">
                <a:solidFill>
                  <a:prstClr val="black"/>
                </a:solidFill>
                <a:latin typeface="Garamond" panose="02020404030301010803" pitchFamily="18" charset="0"/>
              </a:rPr>
              <a:t>Inductor</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Resists change in current</a:t>
            </a:r>
          </a:p>
          <a:p>
            <a:pPr algn="ctr"/>
            <a:endParaRPr lang="en-US" sz="2800" dirty="0">
              <a:solidFill>
                <a:prstClr val="black"/>
              </a:solidFill>
              <a:latin typeface="Garamond" panose="02020404030301010803" pitchFamily="18" charset="0"/>
            </a:endParaRPr>
          </a:p>
          <a:p>
            <a:pPr algn="ctr"/>
            <a:r>
              <a:rPr lang="en-US" sz="2800" dirty="0">
                <a:solidFill>
                  <a:prstClr val="black"/>
                </a:solidFill>
                <a:latin typeface="Garamond" panose="02020404030301010803" pitchFamily="18" charset="0"/>
              </a:rPr>
              <a:t>Schematic Symbol:</a:t>
            </a:r>
            <a:br>
              <a:rPr lang="en-US" sz="2800" dirty="0">
                <a:solidFill>
                  <a:prstClr val="black"/>
                </a:solidFill>
                <a:latin typeface="Garamond" panose="02020404030301010803" pitchFamily="18" charset="0"/>
              </a:rPr>
            </a:br>
            <a:endParaRPr lang="en-US" sz="2800" b="1" dirty="0">
              <a:solidFill>
                <a:prstClr val="black"/>
              </a:solidFill>
              <a:latin typeface="Garamond" panose="02020404030301010803" pitchFamily="18" charset="0"/>
            </a:endParaRP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16200000">
            <a:off x="8577515" y="2863134"/>
            <a:ext cx="330132" cy="2307287"/>
          </a:xfrm>
          <a:prstGeom prst="rect">
            <a:avLst/>
          </a:prstGeom>
        </p:spPr>
      </p:pic>
      <p:graphicFrame>
        <p:nvGraphicFramePr>
          <p:cNvPr id="50" name="Table 49"/>
          <p:cNvGraphicFramePr>
            <a:graphicFrameLocks noGrp="1"/>
          </p:cNvGraphicFramePr>
          <p:nvPr>
            <p:extLst>
              <p:ext uri="{D42A27DB-BD31-4B8C-83A1-F6EECF244321}">
                <p14:modId xmlns:p14="http://schemas.microsoft.com/office/powerpoint/2010/main" val="2751591910"/>
              </p:ext>
            </p:extLst>
          </p:nvPr>
        </p:nvGraphicFramePr>
        <p:xfrm>
          <a:off x="6131363" y="4706422"/>
          <a:ext cx="5222436" cy="1098244"/>
        </p:xfrm>
        <a:graphic>
          <a:graphicData uri="http://schemas.openxmlformats.org/drawingml/2006/table">
            <a:tbl>
              <a:tblPr firstRow="1" bandRow="1">
                <a:tableStyleId>{5C22544A-7EE6-4342-B048-85BDC9FD1C3A}</a:tableStyleId>
              </a:tblPr>
              <a:tblGrid>
                <a:gridCol w="1740812">
                  <a:extLst>
                    <a:ext uri="{9D8B030D-6E8A-4147-A177-3AD203B41FA5}">
                      <a16:colId xmlns:a16="http://schemas.microsoft.com/office/drawing/2014/main" val="845329426"/>
                    </a:ext>
                  </a:extLst>
                </a:gridCol>
                <a:gridCol w="1740812">
                  <a:extLst>
                    <a:ext uri="{9D8B030D-6E8A-4147-A177-3AD203B41FA5}">
                      <a16:colId xmlns:a16="http://schemas.microsoft.com/office/drawing/2014/main" val="3479891586"/>
                    </a:ext>
                  </a:extLst>
                </a:gridCol>
                <a:gridCol w="1740812">
                  <a:extLst>
                    <a:ext uri="{9D8B030D-6E8A-4147-A177-3AD203B41FA5}">
                      <a16:colId xmlns:a16="http://schemas.microsoft.com/office/drawing/2014/main" val="1718075343"/>
                    </a:ext>
                  </a:extLst>
                </a:gridCol>
              </a:tblGrid>
              <a:tr h="476414">
                <a:tc>
                  <a:txBody>
                    <a:bodyPr/>
                    <a:lstStyle/>
                    <a:p>
                      <a:pPr algn="ctr"/>
                      <a:r>
                        <a:rPr lang="en-US" sz="24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4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cxnSp>
        <p:nvCxnSpPr>
          <p:cNvPr id="53" name="Connector: Elbow 52"/>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Freeform: Shape 54"/>
          <p:cNvSpPr/>
          <p:nvPr/>
        </p:nvSpPr>
        <p:spPr>
          <a:xfrm>
            <a:off x="6124575" y="4476750"/>
            <a:ext cx="4895850" cy="1209675"/>
          </a:xfrm>
          <a:custGeom>
            <a:avLst/>
            <a:gdLst>
              <a:gd name="connsiteX0" fmla="*/ 0 w 4895850"/>
              <a:gd name="connsiteY0" fmla="*/ 1209675 h 1209675"/>
              <a:gd name="connsiteX1" fmla="*/ 2495550 w 4895850"/>
              <a:gd name="connsiteY1" fmla="*/ 1209675 h 1209675"/>
              <a:gd name="connsiteX2" fmla="*/ 3314700 w 4895850"/>
              <a:gd name="connsiteY2" fmla="*/ 0 h 1209675"/>
              <a:gd name="connsiteX3" fmla="*/ 4895850 w 4895850"/>
              <a:gd name="connsiteY3" fmla="*/ 0 h 1209675"/>
              <a:gd name="connsiteX4" fmla="*/ 4895850 w 4895850"/>
              <a:gd name="connsiteY4" fmla="*/ 19050 h 120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850" h="1209675">
                <a:moveTo>
                  <a:pt x="0" y="1209675"/>
                </a:moveTo>
                <a:lnTo>
                  <a:pt x="2495550" y="1209675"/>
                </a:lnTo>
                <a:lnTo>
                  <a:pt x="3314700" y="0"/>
                </a:lnTo>
                <a:lnTo>
                  <a:pt x="4895850" y="0"/>
                </a:lnTo>
                <a:lnTo>
                  <a:pt x="4895850" y="19050"/>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660631" y="4152901"/>
            <a:ext cx="5693167" cy="2617017"/>
            <a:chOff x="5660631" y="4152901"/>
            <a:chExt cx="5693167" cy="2617017"/>
          </a:xfrm>
        </p:grpSpPr>
        <p:cxnSp>
          <p:nvCxnSpPr>
            <p:cNvPr id="54" name="Straight Arrow Connector 53"/>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63" name="TextBox 62"/>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cxnSp>
        <p:nvCxnSpPr>
          <p:cNvPr id="64" name="Straight Connector 63"/>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4" name="Content Placeholder 7"/>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76656" y="1825625"/>
            <a:ext cx="4904687" cy="4351338"/>
          </a:xfrm>
        </p:spPr>
      </p:pic>
    </p:spTree>
    <p:extLst>
      <p:ext uri="{BB962C8B-B14F-4D97-AF65-F5344CB8AC3E}">
        <p14:creationId xmlns:p14="http://schemas.microsoft.com/office/powerpoint/2010/main" val="26394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DC-RL Circuits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13</a:t>
            </a:fld>
            <a:endParaRPr lang="en-US" dirty="0"/>
          </a:p>
        </p:txBody>
      </p:sp>
      <p:sp>
        <p:nvSpPr>
          <p:cNvPr id="2" name="Content Placeholder 1"/>
          <p:cNvSpPr>
            <a:spLocks noGrp="1"/>
          </p:cNvSpPr>
          <p:nvPr>
            <p:ph sz="half" idx="2"/>
          </p:nvPr>
        </p:nvSpPr>
        <p:spPr>
          <a:xfrm>
            <a:off x="6133381" y="1825625"/>
            <a:ext cx="5391510" cy="4351338"/>
          </a:xfrm>
        </p:spPr>
        <p:txBody>
          <a:bodyPr anchor="ctr"/>
          <a:lstStyle/>
          <a:p>
            <a:pPr marL="0" lvl="0" indent="0" algn="ctr">
              <a:buNone/>
            </a:pPr>
            <a:r>
              <a:rPr lang="en-US" sz="4400" dirty="0">
                <a:solidFill>
                  <a:prstClr val="black"/>
                </a:solidFill>
              </a:rPr>
              <a:t>Direct Current (DC)</a:t>
            </a:r>
            <a:endParaRPr lang="en-US" sz="4400" dirty="0">
              <a:solidFill>
                <a:prstClr val="black"/>
              </a:solidFill>
              <a:sym typeface="Wingdings" panose="05000000000000000000" pitchFamily="2" charset="2"/>
            </a:endParaRPr>
          </a:p>
          <a:p>
            <a:pPr marL="0" lvl="0" indent="0" algn="ctr">
              <a:buNone/>
            </a:pPr>
            <a:r>
              <a:rPr lang="en-US" sz="4000" dirty="0">
                <a:solidFill>
                  <a:prstClr val="black"/>
                </a:solidFill>
              </a:rPr>
              <a:t>+</a:t>
            </a:r>
          </a:p>
          <a:p>
            <a:pPr marL="0" lvl="0" indent="0" algn="ctr">
              <a:buNone/>
            </a:pPr>
            <a:r>
              <a:rPr lang="en-US" sz="4400" dirty="0">
                <a:solidFill>
                  <a:prstClr val="black"/>
                </a:solidFill>
              </a:rPr>
              <a:t>Resistor-Inductor</a:t>
            </a:r>
            <a:r>
              <a:rPr lang="en-US" sz="4000" dirty="0">
                <a:solidFill>
                  <a:prstClr val="black"/>
                </a:solidFill>
              </a:rPr>
              <a:t> (RL)</a:t>
            </a:r>
          </a:p>
          <a:p>
            <a:pPr marL="0" lvl="0" indent="0" algn="ctr">
              <a:buNone/>
            </a:pPr>
            <a:r>
              <a:rPr lang="en-US" sz="4000" dirty="0">
                <a:solidFill>
                  <a:prstClr val="black"/>
                </a:solidFill>
              </a:rPr>
              <a:t>=</a:t>
            </a:r>
          </a:p>
          <a:p>
            <a:pPr marL="0" lvl="0" indent="0" algn="ctr">
              <a:buNone/>
            </a:pPr>
            <a:r>
              <a:rPr lang="en-US" sz="4000" dirty="0">
                <a:solidFill>
                  <a:prstClr val="black"/>
                </a:solidFill>
              </a:rPr>
              <a:t>DC-RL</a:t>
            </a:r>
          </a:p>
        </p:txBody>
      </p:sp>
      <p:pic>
        <p:nvPicPr>
          <p:cNvPr id="7" name="Content Placeholder 6"/>
          <p:cNvPicPr>
            <a:picLocks noGrp="1" noChangeAspect="1"/>
          </p:cNvPicPr>
          <p:nvPr>
            <p:ph sz="half" idx="1"/>
          </p:nvPr>
        </p:nvPicPr>
        <p:blipFill>
          <a:blip r:embed="rId3"/>
          <a:stretch>
            <a:fillRect/>
          </a:stretch>
        </p:blipFill>
        <p:spPr>
          <a:xfrm>
            <a:off x="1334636" y="1825625"/>
            <a:ext cx="4553853" cy="4351338"/>
          </a:xfrm>
          <a:prstGeom prst="rect">
            <a:avLst/>
          </a:prstGeom>
        </p:spPr>
      </p:pic>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6" name="Group 5"/>
          <p:cNvGrpSpPr/>
          <p:nvPr/>
        </p:nvGrpSpPr>
        <p:grpSpPr>
          <a:xfrm>
            <a:off x="2026582" y="2406454"/>
            <a:ext cx="3196709" cy="3179999"/>
            <a:chOff x="2026582" y="2406454"/>
            <a:chExt cx="3196709" cy="3179999"/>
          </a:xfrm>
        </p:grpSpPr>
        <p:grpSp>
          <p:nvGrpSpPr>
            <p:cNvPr id="12" name="Group 11"/>
            <p:cNvGrpSpPr/>
            <p:nvPr/>
          </p:nvGrpSpPr>
          <p:grpSpPr>
            <a:xfrm>
              <a:off x="2642792" y="2860473"/>
              <a:ext cx="1512094" cy="752476"/>
              <a:chOff x="2645569" y="2855118"/>
              <a:chExt cx="1512094" cy="752476"/>
            </a:xfrm>
          </p:grpSpPr>
          <p:sp>
            <p:nvSpPr>
              <p:cNvPr id="13" name="Freeform: Shape 12"/>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38600" y="511682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026582" y="3407922"/>
              <a:ext cx="488018" cy="1186744"/>
              <a:chOff x="7793652" y="4631049"/>
              <a:chExt cx="488018" cy="1186744"/>
            </a:xfrm>
          </p:grpSpPr>
          <p:sp>
            <p:nvSpPr>
              <p:cNvPr id="20" name="Cylinder 19"/>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ylinder 20"/>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lus Sign 21"/>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Oval 23"/>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27" name="Freeform: Shape 26"/>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30" name="Freeform: Shape 29"/>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cxnSp>
          <p:nvCxnSpPr>
            <p:cNvPr id="33" name="Straight Connector 32"/>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grpSp>
    </p:spTree>
    <p:extLst>
      <p:ext uri="{BB962C8B-B14F-4D97-AF65-F5344CB8AC3E}">
        <p14:creationId xmlns:p14="http://schemas.microsoft.com/office/powerpoint/2010/main" val="176297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Detailed Approach</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14</a:t>
            </a:fld>
            <a:endParaRPr lang="en-US" dirty="0"/>
          </a:p>
        </p:txBody>
      </p:sp>
      <p:sp>
        <p:nvSpPr>
          <p:cNvPr id="2" name="Content Placeholder 1"/>
          <p:cNvSpPr>
            <a:spLocks noGrp="1"/>
          </p:cNvSpPr>
          <p:nvPr>
            <p:ph sz="half" idx="2"/>
          </p:nvPr>
        </p:nvSpPr>
        <p:spPr>
          <a:xfrm>
            <a:off x="6172200" y="1825625"/>
            <a:ext cx="5458146" cy="4351338"/>
          </a:xfrm>
        </p:spPr>
        <p:txBody>
          <a:bodyPr anchor="ctr">
            <a:normAutofit/>
          </a:bodyPr>
          <a:lstStyle/>
          <a:p>
            <a:pPr marL="0" indent="0">
              <a:buNone/>
            </a:pPr>
            <a:r>
              <a:rPr lang="en-US" sz="3200" b="1" dirty="0">
                <a:solidFill>
                  <a:srgbClr val="C00000"/>
                </a:solidFill>
              </a:rPr>
              <a:t>Requires:</a:t>
            </a:r>
          </a:p>
          <a:p>
            <a:pPr lvl="1"/>
            <a:r>
              <a:rPr lang="en-US" sz="2800" dirty="0"/>
              <a:t>Inductor</a:t>
            </a:r>
          </a:p>
          <a:p>
            <a:pPr lvl="1"/>
            <a:r>
              <a:rPr lang="en-US" sz="2800" dirty="0"/>
              <a:t>Real-Time Task</a:t>
            </a:r>
          </a:p>
          <a:p>
            <a:pPr lvl="1"/>
            <a:endParaRPr lang="en-US" sz="2800" dirty="0"/>
          </a:p>
          <a:p>
            <a:pPr marL="0" indent="0">
              <a:buNone/>
            </a:pPr>
            <a:r>
              <a:rPr lang="en-US" sz="3200" b="1" dirty="0">
                <a:solidFill>
                  <a:srgbClr val="0C544A"/>
                </a:solidFill>
              </a:rPr>
              <a:t>Allows:</a:t>
            </a:r>
          </a:p>
          <a:p>
            <a:pPr lvl="1"/>
            <a:r>
              <a:rPr lang="en-US" sz="2800" dirty="0"/>
              <a:t>Short-circuit protection</a:t>
            </a:r>
          </a:p>
          <a:p>
            <a:pPr lvl="1"/>
            <a:r>
              <a:rPr lang="en-US" sz="2800" dirty="0"/>
              <a:t>Trading inductance (size)</a:t>
            </a:r>
            <a:br>
              <a:rPr lang="en-US" sz="2800" dirty="0"/>
            </a:br>
            <a:r>
              <a:rPr lang="en-US" sz="2800" dirty="0"/>
              <a:t>with task utilization</a:t>
            </a:r>
          </a:p>
        </p:txBody>
      </p:sp>
      <p:sp>
        <p:nvSpPr>
          <p:cNvPr id="14" name="Rectangle 1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Approach</a:t>
            </a:r>
          </a:p>
        </p:txBody>
      </p:sp>
      <p:pic>
        <p:nvPicPr>
          <p:cNvPr id="9" name="Content Placeholder 6">
            <a:extLst>
              <a:ext uri="{FF2B5EF4-FFF2-40B4-BE49-F238E27FC236}">
                <a16:creationId xmlns:a16="http://schemas.microsoft.com/office/drawing/2014/main" id="{A9D305A7-605E-41A3-AC5B-0FD773A196D9}"/>
              </a:ext>
            </a:extLst>
          </p:cNvPr>
          <p:cNvPicPr>
            <a:picLocks noGrp="1" noChangeAspect="1"/>
          </p:cNvPicPr>
          <p:nvPr>
            <p:ph sz="half" idx="1"/>
          </p:nvPr>
        </p:nvPicPr>
        <p:blipFill>
          <a:blip r:embed="rId3"/>
          <a:stretch>
            <a:fillRect/>
          </a:stretch>
        </p:blipFill>
        <p:spPr>
          <a:xfrm>
            <a:off x="1334636" y="1825625"/>
            <a:ext cx="4553853" cy="4351338"/>
          </a:xfrm>
          <a:prstGeom prst="rect">
            <a:avLst/>
          </a:prstGeom>
        </p:spPr>
      </p:pic>
    </p:spTree>
    <p:extLst>
      <p:ext uri="{BB962C8B-B14F-4D97-AF65-F5344CB8AC3E}">
        <p14:creationId xmlns:p14="http://schemas.microsoft.com/office/powerpoint/2010/main" val="148319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6" name="Title 5"/>
          <p:cNvSpPr>
            <a:spLocks noGrp="1"/>
          </p:cNvSpPr>
          <p:nvPr>
            <p:ph type="title"/>
          </p:nvPr>
        </p:nvSpPr>
        <p:spPr/>
        <p:txBody>
          <a:bodyPr/>
          <a:lstStyle/>
          <a:p>
            <a:r>
              <a:rPr lang="en-US" dirty="0"/>
              <a:t>Related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15</a:t>
            </a:fld>
            <a:endParaRPr lang="en-US" dirty="0"/>
          </a:p>
        </p:txBody>
      </p:sp>
      <p:sp>
        <p:nvSpPr>
          <p:cNvPr id="4" name="Rectangle 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Related Work</a:t>
            </a:r>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System Model</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16</a:t>
            </a:fld>
            <a:endParaRPr lang="en-US" dirty="0"/>
          </a:p>
        </p:txBody>
      </p:sp>
    </p:spTree>
    <p:extLst>
      <p:ext uri="{BB962C8B-B14F-4D97-AF65-F5344CB8AC3E}">
        <p14:creationId xmlns:p14="http://schemas.microsoft.com/office/powerpoint/2010/main" val="87514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Inductors: Spatial Parameters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17</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202609" y="1884453"/>
                <a:ext cx="4893391" cy="2470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𝐿</m:t>
                      </m:r>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𝜇</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𝑁</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𝐴</m:t>
                          </m:r>
                        </m:num>
                        <m:den>
                          <m:r>
                            <a:rPr lang="en-US" sz="8000" b="0" i="1" smtClean="0">
                              <a:latin typeface="Cambria Math" panose="02040503050406030204" pitchFamily="18" charset="0"/>
                              <a:ea typeface="Cambria Math" panose="02040503050406030204" pitchFamily="18" charset="0"/>
                            </a:rPr>
                            <m:t>ℓ</m:t>
                          </m:r>
                        </m:den>
                      </m:f>
                    </m:oMath>
                  </m:oMathPara>
                </a14:m>
                <a:endParaRPr lang="en-US" sz="8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202609" y="1884453"/>
                <a:ext cx="4893391" cy="2470292"/>
              </a:xfrm>
              <a:prstGeom prst="rect">
                <a:avLst/>
              </a:prstGeom>
              <a:blipFill>
                <a:blip r:embed="rId3"/>
                <a:stretch>
                  <a:fillRect/>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447020257"/>
              </p:ext>
            </p:extLst>
          </p:nvPr>
        </p:nvGraphicFramePr>
        <p:xfrm>
          <a:off x="638686" y="4707128"/>
          <a:ext cx="5693514" cy="1220164"/>
        </p:xfrm>
        <a:graphic>
          <a:graphicData uri="http://schemas.openxmlformats.org/drawingml/2006/table">
            <a:tbl>
              <a:tblPr firstRow="1" bandRow="1">
                <a:tableStyleId>{5C22544A-7EE6-4342-B048-85BDC9FD1C3A}</a:tableStyleId>
              </a:tblPr>
              <a:tblGrid>
                <a:gridCol w="1897838">
                  <a:extLst>
                    <a:ext uri="{9D8B030D-6E8A-4147-A177-3AD203B41FA5}">
                      <a16:colId xmlns:a16="http://schemas.microsoft.com/office/drawing/2014/main" val="845329426"/>
                    </a:ext>
                  </a:extLst>
                </a:gridCol>
                <a:gridCol w="1897838">
                  <a:extLst>
                    <a:ext uri="{9D8B030D-6E8A-4147-A177-3AD203B41FA5}">
                      <a16:colId xmlns:a16="http://schemas.microsoft.com/office/drawing/2014/main" val="3479891586"/>
                    </a:ext>
                  </a:extLst>
                </a:gridCol>
                <a:gridCol w="1897838">
                  <a:extLst>
                    <a:ext uri="{9D8B030D-6E8A-4147-A177-3AD203B41FA5}">
                      <a16:colId xmlns:a16="http://schemas.microsoft.com/office/drawing/2014/main" val="1718075343"/>
                    </a:ext>
                  </a:extLst>
                </a:gridCol>
              </a:tblGrid>
              <a:tr h="476414">
                <a:tc>
                  <a:txBody>
                    <a:bodyPr/>
                    <a:lstStyle/>
                    <a:p>
                      <a:pPr algn="ctr"/>
                      <a:r>
                        <a:rPr lang="en-US" sz="28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8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10307" y="2151550"/>
            <a:ext cx="4532287" cy="3775742"/>
          </a:xfrm>
        </p:spPr>
      </p:pic>
      <p:sp>
        <p:nvSpPr>
          <p:cNvPr id="2" name="Rectangle 1"/>
          <p:cNvSpPr/>
          <p:nvPr/>
        </p:nvSpPr>
        <p:spPr>
          <a:xfrm>
            <a:off x="4218317" y="3459192"/>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047562" y="3832846"/>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017" y="2075802"/>
            <a:ext cx="740594" cy="1043797"/>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122278" y="2003916"/>
            <a:ext cx="740594" cy="885934"/>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39533" y="2038429"/>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16119" y="3888798"/>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childTnLst>
                          </p:cTn>
                        </p:par>
                        <p:par>
                          <p:cTn id="41" fill="hold">
                            <p:stCondLst>
                              <p:cond delay="1500"/>
                            </p:stCondLst>
                            <p:childTnLst>
                              <p:par>
                                <p:cTn id="42" presetID="10" presetClass="exit" presetSubtype="0" fill="hold" grpId="1" nodeType="after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18</a:t>
            </a:fld>
            <a:endParaRPr lang="en-US" dirty="0"/>
          </a:p>
        </p:txBody>
      </p:sp>
      <p:pic>
        <p:nvPicPr>
          <p:cNvPr id="12" name="Content Placeholder 6"/>
          <p:cNvPicPr>
            <a:picLocks noChangeAspect="1"/>
          </p:cNvPicPr>
          <p:nvPr/>
        </p:nvPicPr>
        <p:blipFill>
          <a:blip r:embed="rId3"/>
          <a:stretch>
            <a:fillRect/>
          </a:stretch>
        </p:blipFill>
        <p:spPr>
          <a:xfrm>
            <a:off x="838200" y="2694426"/>
            <a:ext cx="2642937" cy="2525402"/>
          </a:xfrm>
          <a:prstGeom prst="rect">
            <a:avLst/>
          </a:prstGeom>
        </p:spPr>
      </p:pic>
      <p:sp>
        <p:nvSpPr>
          <p:cNvPr id="16" name="Right Arrow 15"/>
          <p:cNvSpPr/>
          <p:nvPr/>
        </p:nvSpPr>
        <p:spPr>
          <a:xfrm>
            <a:off x="3894220" y="367522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677963" y="2969137"/>
            <a:ext cx="1084286" cy="1820139"/>
          </a:xfrm>
          <a:prstGeom prst="ellipse">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660048" y="3198369"/>
                <a:ext cx="2693751" cy="135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𝐿</m:t>
                      </m:r>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𝜇</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𝑁</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𝐴</m:t>
                          </m:r>
                        </m:num>
                        <m:den>
                          <m:r>
                            <a:rPr lang="en-US" sz="4400" i="1">
                              <a:latin typeface="Cambria Math" panose="02040503050406030204" pitchFamily="18" charset="0"/>
                              <a:ea typeface="Cambria Math" panose="02040503050406030204" pitchFamily="18" charset="0"/>
                            </a:rPr>
                            <m:t>ℓ</m:t>
                          </m:r>
                        </m:den>
                      </m:f>
                    </m:oMath>
                  </m:oMathPara>
                </a14:m>
                <a:endParaRPr lang="en-US" sz="4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660048" y="3198369"/>
                <a:ext cx="2693751" cy="1358705"/>
              </a:xfrm>
              <a:prstGeom prst="rect">
                <a:avLst/>
              </a:prstGeom>
              <a:blipFill>
                <a:blip r:embed="rId4"/>
                <a:stretch>
                  <a:fillRect/>
                </a:stretch>
              </a:blipFill>
            </p:spPr>
            <p:txBody>
              <a:bodyPr/>
              <a:lstStyle/>
              <a:p>
                <a:r>
                  <a:rPr lang="en-US">
                    <a:noFill/>
                  </a:rPr>
                  <a:t> </a:t>
                </a:r>
              </a:p>
            </p:txBody>
          </p:sp>
        </mc:Fallback>
      </mc:AlternateContent>
      <p:sp>
        <p:nvSpPr>
          <p:cNvPr id="20" name="Right Arrow 19"/>
          <p:cNvSpPr/>
          <p:nvPr/>
        </p:nvSpPr>
        <p:spPr>
          <a:xfrm>
            <a:off x="7759056" y="367247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649" y="2719807"/>
            <a:ext cx="2779776" cy="2315766"/>
          </a:xfrm>
          <a:prstGeom prst="rect">
            <a:avLst/>
          </a:prstGeom>
        </p:spPr>
      </p:pic>
      <p:sp>
        <p:nvSpPr>
          <p:cNvPr id="14" name="TextBox 13">
            <a:extLst>
              <a:ext uri="{FF2B5EF4-FFF2-40B4-BE49-F238E27FC236}">
                <a16:creationId xmlns:a16="http://schemas.microsoft.com/office/drawing/2014/main" id="{0E9D181E-4856-4904-9D8F-9BA76FF01163}"/>
              </a:ext>
            </a:extLst>
          </p:cNvPr>
          <p:cNvSpPr txBox="1"/>
          <p:nvPr/>
        </p:nvSpPr>
        <p:spPr>
          <a:xfrm>
            <a:off x="858794" y="555018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In practice, what do short-circuits with an inductor look like?</a:t>
            </a:r>
          </a:p>
        </p:txBody>
      </p:sp>
    </p:spTree>
    <p:extLst>
      <p:ext uri="{BB962C8B-B14F-4D97-AF65-F5344CB8AC3E}">
        <p14:creationId xmlns:p14="http://schemas.microsoft.com/office/powerpoint/2010/main" val="4954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19</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Example Short Detection</a:t>
            </a:r>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cxnSp>
        <p:nvCxnSpPr>
          <p:cNvPr id="6" name="Straight Arrow Connector 5"/>
          <p:cNvCxnSpPr/>
          <p:nvPr/>
        </p:nvCxnSpPr>
        <p:spPr>
          <a:xfrm>
            <a:off x="3629025" y="6286500"/>
            <a:ext cx="7448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19500" y="1295400"/>
            <a:ext cx="0" cy="5031581"/>
          </a:xfrm>
          <a:prstGeom prst="straightConnector1">
            <a:avLst/>
          </a:prstGeom>
          <a:ln w="762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52762" y="1898650"/>
            <a:ext cx="1133475" cy="1133475"/>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52761" y="3391919"/>
            <a:ext cx="1133475" cy="113347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53856" y="1735928"/>
            <a:ext cx="2354285" cy="1433514"/>
          </a:xfrm>
          <a:prstGeom prst="rect">
            <a:avLst/>
          </a:prstGeom>
          <a:solidFill>
            <a:srgbClr val="A3FFFF"/>
          </a:solid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solidFill>
                  <a:schemeClr val="tx1"/>
                </a:solidFill>
                <a:latin typeface="Garamond" panose="02020404030301010803" pitchFamily="18" charset="0"/>
              </a:rPr>
              <a:t>DetectionSignal</a:t>
            </a:r>
            <a:endParaRPr lang="en-US" sz="4000" b="1" dirty="0">
              <a:solidFill>
                <a:schemeClr val="tx1"/>
              </a:solidFill>
              <a:latin typeface="Garamond" panose="02020404030301010803" pitchFamily="18" charset="0"/>
            </a:endParaRPr>
          </a:p>
        </p:txBody>
      </p:sp>
      <p:sp>
        <p:nvSpPr>
          <p:cNvPr id="28" name="Rectangle 27"/>
          <p:cNvSpPr/>
          <p:nvPr/>
        </p:nvSpPr>
        <p:spPr>
          <a:xfrm>
            <a:off x="753855" y="3328417"/>
            <a:ext cx="2354285" cy="1433514"/>
          </a:xfrm>
          <a:prstGeom prst="rect">
            <a:avLst/>
          </a:prstGeom>
          <a:solidFill>
            <a:srgbClr val="FFEFC1"/>
          </a:solidFill>
          <a:ln w="57150">
            <a:solidFill>
              <a:srgbClr val="FFD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Circuit Voltage</a:t>
            </a:r>
          </a:p>
        </p:txBody>
      </p:sp>
      <p:sp>
        <p:nvSpPr>
          <p:cNvPr id="29" name="Rectangle 28"/>
          <p:cNvSpPr/>
          <p:nvPr/>
        </p:nvSpPr>
        <p:spPr>
          <a:xfrm>
            <a:off x="758616" y="2640008"/>
            <a:ext cx="2354285" cy="1433514"/>
          </a:xfrm>
          <a:prstGeom prst="rect">
            <a:avLst/>
          </a:prstGeom>
          <a:solidFill>
            <a:schemeClr val="accent6">
              <a:lumMod val="20000"/>
              <a:lumOff val="80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Voltage</a:t>
            </a:r>
          </a:p>
        </p:txBody>
      </p:sp>
      <p:sp>
        <p:nvSpPr>
          <p:cNvPr id="30" name="Rectangle 29"/>
          <p:cNvSpPr/>
          <p:nvPr/>
        </p:nvSpPr>
        <p:spPr>
          <a:xfrm>
            <a:off x="753854" y="4300761"/>
            <a:ext cx="2354285" cy="1433514"/>
          </a:xfrm>
          <a:prstGeom prst="rect">
            <a:avLst/>
          </a:prstGeom>
          <a:solidFill>
            <a:srgbClr val="FF8F8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Time</a:t>
            </a:r>
          </a:p>
        </p:txBody>
      </p:sp>
      <p:sp>
        <p:nvSpPr>
          <p:cNvPr id="32" name="Oval 31"/>
          <p:cNvSpPr/>
          <p:nvPr/>
        </p:nvSpPr>
        <p:spPr>
          <a:xfrm>
            <a:off x="7648575" y="3138487"/>
            <a:ext cx="1400175" cy="1400175"/>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32"/>
                                        </p:tgtEl>
                                      </p:cBhvr>
                                    </p:animEffect>
                                    <p:animScale>
                                      <p:cBhvr>
                                        <p:cTn id="55" dur="250" autoRev="1" fill="hold"/>
                                        <p:tgtEl>
                                          <p:spTgt spid="32"/>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10" presetClass="exit" presetSubtype="0" fill="hold" grpId="0" nodeType="after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2" grpId="1" animBg="1"/>
      <p:bldP spid="28" grpId="0" animBg="1"/>
      <p:bldP spid="28" grpId="1" animBg="1"/>
      <p:bldP spid="29" grpId="0" animBg="1"/>
      <p:bldP spid="29" grpId="1" animBg="1"/>
      <p:bldP spid="30" grpId="0" animBg="1"/>
      <p:bldP spid="30" grpId="1" animBg="1"/>
      <p:bldP spid="32" grpId="0" animBg="1"/>
      <p:bldP spid="32" grpId="1" animBg="1"/>
      <p:bldP spid="3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4EAA0-4ACD-480E-880F-FBC808D94391}"/>
              </a:ext>
            </a:extLst>
          </p:cNvPr>
          <p:cNvSpPr txBox="1"/>
          <p:nvPr/>
        </p:nvSpPr>
        <p:spPr>
          <a:xfrm>
            <a:off x="9680572" y="2025137"/>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20" name="TextBox 19">
            <a:extLst>
              <a:ext uri="{FF2B5EF4-FFF2-40B4-BE49-F238E27FC236}">
                <a16:creationId xmlns:a16="http://schemas.microsoft.com/office/drawing/2014/main" id="{1BDA3B78-65E7-4DD0-8527-C6CD20361885}"/>
              </a:ext>
            </a:extLst>
          </p:cNvPr>
          <p:cNvSpPr txBox="1"/>
          <p:nvPr/>
        </p:nvSpPr>
        <p:spPr>
          <a:xfrm>
            <a:off x="9680572" y="4494522"/>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Toast, anyone?</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2</a:t>
            </a:fld>
            <a:endParaRPr lang="en-US" dirty="0"/>
          </a:p>
        </p:txBody>
      </p:sp>
      <p:pic>
        <p:nvPicPr>
          <p:cNvPr id="6" name="Picture 5">
            <a:extLst>
              <a:ext uri="{FF2B5EF4-FFF2-40B4-BE49-F238E27FC236}">
                <a16:creationId xmlns:a16="http://schemas.microsoft.com/office/drawing/2014/main" id="{9B36DF95-9918-4F77-B0E9-18D2B63B0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65" y="1667683"/>
            <a:ext cx="2652685" cy="2038349"/>
          </a:xfrm>
          <a:prstGeom prst="rect">
            <a:avLst/>
          </a:prstGeom>
        </p:spPr>
      </p:pic>
      <p:sp>
        <p:nvSpPr>
          <p:cNvPr id="7" name="Cross 6">
            <a:extLst>
              <a:ext uri="{FF2B5EF4-FFF2-40B4-BE49-F238E27FC236}">
                <a16:creationId xmlns:a16="http://schemas.microsoft.com/office/drawing/2014/main" id="{B64BEA25-5953-48A8-BB3A-C402B417FB83}"/>
              </a:ext>
            </a:extLst>
          </p:cNvPr>
          <p:cNvSpPr/>
          <p:nvPr/>
        </p:nvSpPr>
        <p:spPr>
          <a:xfrm>
            <a:off x="3563114" y="2238485"/>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F4588B8-3B20-4CD2-ABC4-B9B8D5BDD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525" y="1789890"/>
            <a:ext cx="2264832" cy="2038349"/>
          </a:xfrm>
          <a:prstGeom prst="rect">
            <a:avLst/>
          </a:prstGeom>
        </p:spPr>
      </p:pic>
      <p:grpSp>
        <p:nvGrpSpPr>
          <p:cNvPr id="17" name="Group 16">
            <a:extLst>
              <a:ext uri="{FF2B5EF4-FFF2-40B4-BE49-F238E27FC236}">
                <a16:creationId xmlns:a16="http://schemas.microsoft.com/office/drawing/2014/main" id="{B5726FF2-C713-4133-AF3D-7817B89D33A0}"/>
              </a:ext>
            </a:extLst>
          </p:cNvPr>
          <p:cNvGrpSpPr/>
          <p:nvPr/>
        </p:nvGrpSpPr>
        <p:grpSpPr>
          <a:xfrm>
            <a:off x="7517968" y="2284063"/>
            <a:ext cx="803047" cy="738897"/>
            <a:chOff x="4505325" y="3401216"/>
            <a:chExt cx="1381125" cy="1270796"/>
          </a:xfrm>
        </p:grpSpPr>
        <p:sp>
          <p:nvSpPr>
            <p:cNvPr id="15" name="Rectangle 14">
              <a:extLst>
                <a:ext uri="{FF2B5EF4-FFF2-40B4-BE49-F238E27FC236}">
                  <a16:creationId xmlns:a16="http://schemas.microsoft.com/office/drawing/2014/main" id="{4577F013-1E1C-4269-AFA7-2A0F5BDCF904}"/>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C72EBE-1AE0-41CE-93B7-FCBED980AAAB}"/>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ross 12">
            <a:extLst>
              <a:ext uri="{FF2B5EF4-FFF2-40B4-BE49-F238E27FC236}">
                <a16:creationId xmlns:a16="http://schemas.microsoft.com/office/drawing/2014/main" id="{E5D985DA-454C-47E9-8F4F-3F013597E733}"/>
              </a:ext>
            </a:extLst>
          </p:cNvPr>
          <p:cNvSpPr/>
          <p:nvPr/>
        </p:nvSpPr>
        <p:spPr>
          <a:xfrm>
            <a:off x="3563114" y="4727492"/>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DB7EEC-01A6-400D-976F-6EB3AA7FB592}"/>
              </a:ext>
            </a:extLst>
          </p:cNvPr>
          <p:cNvGrpSpPr/>
          <p:nvPr/>
        </p:nvGrpSpPr>
        <p:grpSpPr>
          <a:xfrm>
            <a:off x="7517968" y="4759566"/>
            <a:ext cx="803047" cy="738897"/>
            <a:chOff x="4505325" y="3401216"/>
            <a:chExt cx="1381125" cy="1270796"/>
          </a:xfrm>
        </p:grpSpPr>
        <p:sp>
          <p:nvSpPr>
            <p:cNvPr id="19" name="Rectangle 18">
              <a:extLst>
                <a:ext uri="{FF2B5EF4-FFF2-40B4-BE49-F238E27FC236}">
                  <a16:creationId xmlns:a16="http://schemas.microsoft.com/office/drawing/2014/main" id="{9C068089-4182-48B3-A3F4-BADBAA098E1F}"/>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AB1493-A064-4A79-812B-C2865D7E0252}"/>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70612B17-C121-4F58-A65D-F99F763AB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65" y="4282412"/>
            <a:ext cx="2652685" cy="1760167"/>
          </a:xfrm>
          <a:prstGeom prst="rect">
            <a:avLst/>
          </a:prstGeom>
        </p:spPr>
      </p:pic>
      <p:pic>
        <p:nvPicPr>
          <p:cNvPr id="28" name="Picture 27">
            <a:extLst>
              <a:ext uri="{FF2B5EF4-FFF2-40B4-BE49-F238E27FC236}">
                <a16:creationId xmlns:a16="http://schemas.microsoft.com/office/drawing/2014/main" id="{D8D3BF62-627E-4B7B-AEEE-AA4B3F990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105" y="4178997"/>
            <a:ext cx="1237568" cy="1966995"/>
          </a:xfrm>
          <a:prstGeom prst="rect">
            <a:avLst/>
          </a:prstGeom>
        </p:spPr>
      </p:pic>
      <p:pic>
        <p:nvPicPr>
          <p:cNvPr id="29" name="Picture 28">
            <a:extLst>
              <a:ext uri="{FF2B5EF4-FFF2-40B4-BE49-F238E27FC236}">
                <a16:creationId xmlns:a16="http://schemas.microsoft.com/office/drawing/2014/main" id="{006E0759-1D7C-4781-8087-71B0727B7A2E}"/>
              </a:ext>
            </a:extLst>
          </p:cNvPr>
          <p:cNvPicPr>
            <a:picLocks noChangeAspect="1"/>
          </p:cNvPicPr>
          <p:nvPr/>
        </p:nvPicPr>
        <p:blipFill rotWithShape="1">
          <a:blip r:embed="rId7">
            <a:extLst>
              <a:ext uri="{28A0092B-C50C-407E-A947-70E740481C1C}">
                <a14:useLocalDpi xmlns:a14="http://schemas.microsoft.com/office/drawing/2010/main" val="0"/>
              </a:ext>
            </a:extLst>
          </a:blip>
          <a:srcRect l="4123" t="7474"/>
          <a:stretch/>
        </p:blipFill>
        <p:spPr>
          <a:xfrm>
            <a:off x="8893411" y="1756303"/>
            <a:ext cx="2816523" cy="2038561"/>
          </a:xfrm>
          <a:prstGeom prst="rect">
            <a:avLst/>
          </a:prstGeom>
        </p:spPr>
      </p:pic>
      <p:pic>
        <p:nvPicPr>
          <p:cNvPr id="30" name="Picture 29">
            <a:extLst>
              <a:ext uri="{FF2B5EF4-FFF2-40B4-BE49-F238E27FC236}">
                <a16:creationId xmlns:a16="http://schemas.microsoft.com/office/drawing/2014/main" id="{DDF5C7E9-4A62-4EE9-AA2B-BD9833CA5ABB}"/>
              </a:ext>
            </a:extLst>
          </p:cNvPr>
          <p:cNvPicPr>
            <a:picLocks noChangeAspect="1"/>
          </p:cNvPicPr>
          <p:nvPr/>
        </p:nvPicPr>
        <p:blipFill rotWithShape="1">
          <a:blip r:embed="rId8">
            <a:extLst>
              <a:ext uri="{28A0092B-C50C-407E-A947-70E740481C1C}">
                <a14:useLocalDpi xmlns:a14="http://schemas.microsoft.com/office/drawing/2010/main" val="0"/>
              </a:ext>
            </a:extLst>
          </a:blip>
          <a:srcRect r="19787"/>
          <a:stretch/>
        </p:blipFill>
        <p:spPr>
          <a:xfrm>
            <a:off x="8893411" y="4166493"/>
            <a:ext cx="2816523" cy="1979499"/>
          </a:xfrm>
          <a:prstGeom prst="rect">
            <a:avLst/>
          </a:prstGeom>
        </p:spPr>
      </p:pic>
    </p:spTree>
    <p:extLst>
      <p:ext uri="{BB962C8B-B14F-4D97-AF65-F5344CB8AC3E}">
        <p14:creationId xmlns:p14="http://schemas.microsoft.com/office/powerpoint/2010/main" val="41605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20</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7283" y="4722332"/>
            <a:ext cx="2219194" cy="1200329"/>
          </a:xfrm>
          <a:prstGeom prst="rect">
            <a:avLst/>
          </a:prstGeom>
          <a:noFill/>
          <a:ln w="76200">
            <a:solidFill>
              <a:schemeClr val="accent6"/>
            </a:solidFill>
          </a:ln>
        </p:spPr>
        <p:txBody>
          <a:bodyPr wrap="square" rtlCol="0">
            <a:spAutoFit/>
          </a:bodyPr>
          <a:lstStyle/>
          <a:p>
            <a:pPr algn="ctr"/>
            <a:r>
              <a:rPr lang="en-US" sz="3600" b="1" dirty="0">
                <a:latin typeface="Garamond" panose="02020404030301010803" pitchFamily="18" charset="0"/>
              </a:rPr>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0037" y="4722331"/>
            <a:ext cx="11183757" cy="1200329"/>
            <a:chOff x="170041" y="4725852"/>
            <a:chExt cx="11183757"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041" y="4725852"/>
              <a:ext cx="2219194"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1401181"/>
            <a:ext cx="8351263" cy="1204112"/>
            <a:chOff x="268755" y="2671774"/>
            <a:chExt cx="8351263"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18" name="Straight Connector 17"/>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5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21</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sp>
        <p:nvSpPr>
          <p:cNvPr id="17" name="Rectangle 1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26" name="Group 25"/>
          <p:cNvGrpSpPr/>
          <p:nvPr/>
        </p:nvGrpSpPr>
        <p:grpSpPr>
          <a:xfrm>
            <a:off x="233978" y="4722332"/>
            <a:ext cx="11119820" cy="1200329"/>
            <a:chOff x="233978" y="4722332"/>
            <a:chExt cx="11119820" cy="1200329"/>
          </a:xfrm>
        </p:grpSpPr>
        <p:cxnSp>
          <p:nvCxnSpPr>
            <p:cNvPr id="28" name="Straight Connector 27"/>
            <p:cNvCxnSpPr>
              <a:cxnSpLocks/>
            </p:cNvCxnSpPr>
            <p:nvPr/>
          </p:nvCxnSpPr>
          <p:spPr>
            <a:xfrm>
              <a:off x="2453173" y="4880580"/>
              <a:ext cx="890062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3978" y="4722332"/>
              <a:ext cx="2219195"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grpSp>
        <p:nvGrpSpPr>
          <p:cNvPr id="22" name="Group 21">
            <a:extLst>
              <a:ext uri="{FF2B5EF4-FFF2-40B4-BE49-F238E27FC236}">
                <a16:creationId xmlns:a16="http://schemas.microsoft.com/office/drawing/2014/main" id="{C234F78B-0CC4-4FA9-BD9C-0AC1D1555557}"/>
              </a:ext>
            </a:extLst>
          </p:cNvPr>
          <p:cNvGrpSpPr/>
          <p:nvPr/>
        </p:nvGrpSpPr>
        <p:grpSpPr>
          <a:xfrm>
            <a:off x="268755" y="1401181"/>
            <a:ext cx="8351263" cy="1204112"/>
            <a:chOff x="268755" y="2671774"/>
            <a:chExt cx="8351263" cy="1204112"/>
          </a:xfrm>
        </p:grpSpPr>
        <p:sp>
          <p:nvSpPr>
            <p:cNvPr id="23" name="TextBox 22">
              <a:extLst>
                <a:ext uri="{FF2B5EF4-FFF2-40B4-BE49-F238E27FC236}">
                  <a16:creationId xmlns:a16="http://schemas.microsoft.com/office/drawing/2014/main" id="{038B8A29-75AC-4DD0-866F-DE17A909AADB}"/>
                </a:ext>
              </a:extLst>
            </p:cNvPr>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24" name="Straight Connector 23">
              <a:extLst>
                <a:ext uri="{FF2B5EF4-FFF2-40B4-BE49-F238E27FC236}">
                  <a16:creationId xmlns:a16="http://schemas.microsoft.com/office/drawing/2014/main" id="{3302E098-62FA-4EFF-A6D0-E7E886944DAE}"/>
                </a:ext>
              </a:extLst>
            </p:cNvPr>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07146" y="2601510"/>
            <a:ext cx="1819951" cy="2120822"/>
            <a:chOff x="1007146" y="2601510"/>
            <a:chExt cx="1819951" cy="2120822"/>
          </a:xfrm>
        </p:grpSpPr>
        <p:cxnSp>
          <p:nvCxnSpPr>
            <p:cNvPr id="10" name="Straight Connector 9"/>
            <p:cNvCxnSpPr>
              <a:cxnSpLocks/>
            </p:cNvCxnSpPr>
            <p:nvPr/>
          </p:nvCxnSpPr>
          <p:spPr>
            <a:xfrm>
              <a:off x="1343576" y="2601510"/>
              <a:ext cx="0" cy="212082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7146" y="2601510"/>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7146" y="4722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14731" y="3306086"/>
              <a:ext cx="1412366" cy="707886"/>
            </a:xfrm>
            <a:prstGeom prst="rect">
              <a:avLst/>
            </a:prstGeom>
            <a:noFill/>
            <a:ln w="76200">
              <a:noFill/>
            </a:ln>
          </p:spPr>
          <p:txBody>
            <a:bodyPr wrap="square" rtlCol="0">
              <a:spAutoFit/>
            </a:bodyPr>
            <a:lstStyle/>
            <a:p>
              <a:pPr algn="ctr"/>
              <a:r>
                <a:rPr lang="en-US" sz="4000" b="1" dirty="0">
                  <a:latin typeface="Garamond" panose="02020404030301010803" pitchFamily="18" charset="0"/>
                </a:rPr>
                <a:t>Gap</a:t>
              </a:r>
            </a:p>
          </p:txBody>
        </p:sp>
      </p:grpSp>
    </p:spTree>
    <p:extLst>
      <p:ext uri="{BB962C8B-B14F-4D97-AF65-F5344CB8AC3E}">
        <p14:creationId xmlns:p14="http://schemas.microsoft.com/office/powerpoint/2010/main" val="36172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22</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pic>
        <p:nvPicPr>
          <p:cNvPr id="9" name="Content Placeholder 1"/>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grpSp>
        <p:nvGrpSpPr>
          <p:cNvPr id="7" name="Group 6"/>
          <p:cNvGrpSpPr/>
          <p:nvPr/>
        </p:nvGrpSpPr>
        <p:grpSpPr>
          <a:xfrm>
            <a:off x="592761" y="3436686"/>
            <a:ext cx="10971589" cy="2283485"/>
            <a:chOff x="592761" y="3436686"/>
            <a:chExt cx="10971589" cy="2283485"/>
          </a:xfrm>
        </p:grpSpPr>
        <p:cxnSp>
          <p:nvCxnSpPr>
            <p:cNvPr id="6" name="Straight Connector 5"/>
            <p:cNvCxnSpPr/>
            <p:nvPr/>
          </p:nvCxnSpPr>
          <p:spPr>
            <a:xfrm flipV="1">
              <a:off x="2850654" y="3436686"/>
              <a:ext cx="8713696" cy="228204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92761" y="4519842"/>
                  <a:ext cx="2257893"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smtClean="0">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12" name="TextBox 11"/>
                <p:cNvSpPr txBox="1">
                  <a:spLocks noRot="1" noChangeAspect="1" noMove="1" noResize="1" noEditPoints="1" noAdjustHandles="1" noChangeArrowheads="1" noChangeShapeType="1" noTextEdit="1"/>
                </p:cNvSpPr>
                <p:nvPr/>
              </p:nvSpPr>
              <p:spPr>
                <a:xfrm>
                  <a:off x="592761" y="4519842"/>
                  <a:ext cx="2257893" cy="1200329"/>
                </a:xfrm>
                <a:prstGeom prst="rect">
                  <a:avLst/>
                </a:prstGeom>
                <a:blipFill>
                  <a:blip r:embed="rId4"/>
                  <a:stretch>
                    <a:fillRect l="-5208" t="-4286" r="-9635" b="-13810"/>
                  </a:stretch>
                </a:blipFill>
                <a:ln w="76200">
                  <a:solidFill>
                    <a:srgbClr val="FF0000"/>
                  </a:solidFill>
                </a:ln>
              </p:spPr>
              <p:txBody>
                <a:bodyPr/>
                <a:lstStyle/>
                <a:p>
                  <a:r>
                    <a:rPr lang="en-US">
                      <a:noFill/>
                    </a:rPr>
                    <a:t> </a:t>
                  </a:r>
                </a:p>
              </p:txBody>
            </p:sp>
          </mc:Fallback>
        </mc:AlternateContent>
      </p:grpSp>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58" y="1002140"/>
            <a:ext cx="2633965" cy="2336800"/>
          </a:xfrm>
          <a:prstGeom prst="rect">
            <a:avLst/>
          </a:prstGeom>
          <a:ln w="76200">
            <a:solidFill>
              <a:srgbClr val="0C544A"/>
            </a:solidFill>
          </a:ln>
        </p:spPr>
      </p:pic>
      <p:cxnSp>
        <p:nvCxnSpPr>
          <p:cNvPr id="15" name="Straight Arrow Connector 14"/>
          <p:cNvCxnSpPr/>
          <p:nvPr/>
        </p:nvCxnSpPr>
        <p:spPr>
          <a:xfrm>
            <a:off x="1662039" y="4034067"/>
            <a:ext cx="0" cy="485775"/>
          </a:xfrm>
          <a:prstGeom prst="straightConnector1">
            <a:avLst/>
          </a:prstGeom>
          <a:ln w="76200">
            <a:solidFill>
              <a:srgbClr val="0C544A"/>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 y="3482403"/>
            <a:ext cx="3324081" cy="600164"/>
          </a:xfrm>
          <a:prstGeom prst="rect">
            <a:avLst/>
          </a:prstGeom>
        </p:spPr>
        <p:txBody>
          <a:bodyPr wrap="square">
            <a:spAutoFit/>
          </a:bodyPr>
          <a:lstStyle/>
          <a:p>
            <a:pPr algn="ctr"/>
            <a:r>
              <a:rPr lang="en-US" sz="1100" dirty="0">
                <a:latin typeface="Garamond" panose="02020404030301010803" pitchFamily="18" charset="0"/>
              </a:rPr>
              <a:t>Image Provided by: me - Photograph, CC BY-SA 3.0, https://commons.wikimedia.org/w/index.php?curid=1534586</a:t>
            </a:r>
          </a:p>
        </p:txBody>
      </p:sp>
    </p:spTree>
    <p:extLst>
      <p:ext uri="{BB962C8B-B14F-4D97-AF65-F5344CB8AC3E}">
        <p14:creationId xmlns:p14="http://schemas.microsoft.com/office/powerpoint/2010/main" val="20636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23</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mc:AlternateContent xmlns:mc="http://schemas.openxmlformats.org/markup-compatibility/2006" xmlns:a14="http://schemas.microsoft.com/office/drawing/2010/main">
        <mc:Choice Requires="a14">
          <p:sp>
            <p:nvSpPr>
              <p:cNvPr id="35" name="TextBox 34"/>
              <p:cNvSpPr txBox="1"/>
              <p:nvPr/>
            </p:nvSpPr>
            <p:spPr>
              <a:xfrm>
                <a:off x="4665877" y="4122680"/>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35" name="TextBox 34"/>
              <p:cNvSpPr txBox="1">
                <a:spLocks noRot="1" noChangeAspect="1" noMove="1" noResize="1" noEditPoints="1" noAdjustHandles="1" noChangeArrowheads="1" noChangeShapeType="1" noTextEdit="1"/>
              </p:cNvSpPr>
              <p:nvPr/>
            </p:nvSpPr>
            <p:spPr>
              <a:xfrm>
                <a:off x="4665877" y="4122680"/>
                <a:ext cx="2202310" cy="1200329"/>
              </a:xfrm>
              <a:prstGeom prst="rect">
                <a:avLst/>
              </a:prstGeom>
              <a:blipFill>
                <a:blip r:embed="rId2"/>
                <a:stretch>
                  <a:fillRect l="-6400" t="-4286" r="-11200" b="-13810"/>
                </a:stretch>
              </a:blipFill>
              <a:ln w="76200">
                <a:solidFill>
                  <a:srgbClr val="FF0000"/>
                </a:solidFill>
              </a:ln>
            </p:spPr>
            <p:txBody>
              <a:bodyPr/>
              <a:lstStyle/>
              <a:p>
                <a:r>
                  <a:rPr lang="en-US">
                    <a:noFill/>
                  </a:rPr>
                  <a:t> </a:t>
                </a:r>
              </a:p>
            </p:txBody>
          </p:sp>
        </mc:Fallback>
      </mc:AlternateContent>
      <p:grpSp>
        <p:nvGrpSpPr>
          <p:cNvPr id="20" name="Group 19"/>
          <p:cNvGrpSpPr/>
          <p:nvPr/>
        </p:nvGrpSpPr>
        <p:grpSpPr>
          <a:xfrm>
            <a:off x="2128397" y="407681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pic>
        <p:nvPicPr>
          <p:cNvPr id="25" name="Content Placeholder 6"/>
          <p:cNvPicPr>
            <a:picLocks noChangeAspect="1"/>
          </p:cNvPicPr>
          <p:nvPr/>
        </p:nvPicPr>
        <p:blipFill>
          <a:blip r:embed="rId4"/>
          <a:stretch>
            <a:fillRect/>
          </a:stretch>
        </p:blipFill>
        <p:spPr>
          <a:xfrm>
            <a:off x="2253067" y="1965180"/>
            <a:ext cx="1371049" cy="1310077"/>
          </a:xfrm>
          <a:prstGeom prst="rect">
            <a:avLst/>
          </a:prstGeom>
          <a:ln w="76200">
            <a:solidFill>
              <a:srgbClr val="0C544A"/>
            </a:solidFill>
          </a:ln>
        </p:spPr>
      </p:pic>
      <p:cxnSp>
        <p:nvCxnSpPr>
          <p:cNvPr id="28" name="Straight Arrow Connector 27"/>
          <p:cNvCxnSpPr>
            <a:cxnSpLocks/>
          </p:cNvCxnSpPr>
          <p:nvPr/>
        </p:nvCxnSpPr>
        <p:spPr>
          <a:xfrm>
            <a:off x="3805902"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907031" y="3438978"/>
            <a:ext cx="0" cy="551973"/>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3803546" y="4756208"/>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65877" y="2023705"/>
            <a:ext cx="2202310"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cxnSp>
        <p:nvCxnSpPr>
          <p:cNvPr id="31" name="Straight Arrow Connector 30"/>
          <p:cNvCxnSpPr>
            <a:cxnSpLocks/>
          </p:cNvCxnSpPr>
          <p:nvPr/>
        </p:nvCxnSpPr>
        <p:spPr>
          <a:xfrm>
            <a:off x="7049974" y="471210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7049974"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913962" y="207492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I Detection</a:t>
            </a:r>
          </a:p>
        </p:txBody>
      </p:sp>
      <p:sp>
        <p:nvSpPr>
          <p:cNvPr id="34" name="TextBox 33"/>
          <p:cNvSpPr txBox="1"/>
          <p:nvPr/>
        </p:nvSpPr>
        <p:spPr>
          <a:xfrm>
            <a:off x="7913962" y="412234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a:t>
            </a:r>
            <a:r>
              <a:rPr lang="en-US" sz="3600" dirty="0">
                <a:latin typeface="Garamond" panose="02020404030301010803" pitchFamily="18" charset="0"/>
              </a:rPr>
              <a:t>∆</a:t>
            </a:r>
            <a:r>
              <a:rPr lang="en-US" sz="3600" b="1" dirty="0">
                <a:latin typeface="Garamond" panose="02020404030301010803" pitchFamily="18" charset="0"/>
              </a:rPr>
              <a:t>I Detection</a:t>
            </a:r>
          </a:p>
        </p:txBody>
      </p:sp>
      <p:sp>
        <p:nvSpPr>
          <p:cNvPr id="23" name="TextBox 22">
            <a:extLst>
              <a:ext uri="{FF2B5EF4-FFF2-40B4-BE49-F238E27FC236}">
                <a16:creationId xmlns:a16="http://schemas.microsoft.com/office/drawing/2014/main" id="{255CBB60-AC9F-4B14-ADDF-A802942E88DD}"/>
              </a:ext>
            </a:extLst>
          </p:cNvPr>
          <p:cNvSpPr txBox="1"/>
          <p:nvPr/>
        </p:nvSpPr>
        <p:spPr>
          <a:xfrm>
            <a:off x="858794" y="565292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much time do we have to catch a short-circuit?</a:t>
            </a:r>
          </a:p>
        </p:txBody>
      </p:sp>
    </p:spTree>
    <p:extLst>
      <p:ext uri="{BB962C8B-B14F-4D97-AF65-F5344CB8AC3E}">
        <p14:creationId xmlns:p14="http://schemas.microsoft.com/office/powerpoint/2010/main" val="328227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Methods of Detection: Min. Time to Detection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24</a:t>
            </a:fld>
            <a:endParaRPr lang="en-US" dirty="0"/>
          </a:p>
        </p:txBody>
      </p:sp>
      <p:sp>
        <p:nvSpPr>
          <p:cNvPr id="13" name="Rectangle 12"/>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 </a:t>
            </a:r>
          </a:p>
        </p:txBody>
      </p:sp>
      <p:grpSp>
        <p:nvGrpSpPr>
          <p:cNvPr id="11" name="Group 10">
            <a:extLst>
              <a:ext uri="{FF2B5EF4-FFF2-40B4-BE49-F238E27FC236}">
                <a16:creationId xmlns:a16="http://schemas.microsoft.com/office/drawing/2014/main" id="{CC9BEAC8-D413-401D-8DFC-EC1D0269DA9B}"/>
              </a:ext>
            </a:extLst>
          </p:cNvPr>
          <p:cNvGrpSpPr/>
          <p:nvPr/>
        </p:nvGrpSpPr>
        <p:grpSpPr>
          <a:xfrm>
            <a:off x="3092312" y="2315486"/>
            <a:ext cx="672861" cy="850230"/>
            <a:chOff x="2093485" y="2151102"/>
            <a:chExt cx="672861" cy="850230"/>
          </a:xfrm>
        </p:grpSpPr>
        <p:cxnSp>
          <p:nvCxnSpPr>
            <p:cNvPr id="7" name="Straight Connector 6"/>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p:cNvSpPr txBox="1"/>
              <p:nvPr/>
            </p:nvSpPr>
            <p:spPr>
              <a:xfrm>
                <a:off x="6095998" y="2021983"/>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095998" y="2021983"/>
                <a:ext cx="1098057" cy="1354217"/>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3884777" y="2052760"/>
            <a:ext cx="2202310" cy="1323439"/>
          </a:xfrm>
          <a:prstGeom prst="rect">
            <a:avLst/>
          </a:prstGeom>
          <a:noFill/>
          <a:ln w="76200">
            <a:noFill/>
          </a:ln>
        </p:spPr>
        <p:txBody>
          <a:bodyPr wrap="square" rtlCol="0">
            <a:spAutoFit/>
          </a:bodyPr>
          <a:lstStyle/>
          <a:p>
            <a:pPr algn="ctr"/>
            <a:r>
              <a:rPr lang="en-US" sz="4000" b="1" dirty="0">
                <a:latin typeface="Garamond" panose="02020404030301010803" pitchFamily="18" charset="0"/>
              </a:rPr>
              <a:t>Smallest Gap</a:t>
            </a:r>
          </a:p>
        </p:txBody>
      </p:sp>
      <p:sp>
        <p:nvSpPr>
          <p:cNvPr id="14" name="TextBox 13"/>
          <p:cNvSpPr txBox="1"/>
          <p:nvPr/>
        </p:nvSpPr>
        <p:spPr>
          <a:xfrm>
            <a:off x="7734868" y="2108803"/>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mc:AlternateContent xmlns:mc="http://schemas.openxmlformats.org/markup-compatibility/2006" xmlns:a14="http://schemas.microsoft.com/office/drawing/2010/main">
        <mc:Choice Requires="a14">
          <p:sp>
            <p:nvSpPr>
              <p:cNvPr id="15" name="TextBox 14"/>
              <p:cNvSpPr txBox="1"/>
              <p:nvPr/>
            </p:nvSpPr>
            <p:spPr>
              <a:xfrm>
                <a:off x="10237966" y="2021982"/>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0237966" y="2021982"/>
                <a:ext cx="1098057" cy="1354217"/>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858794" y="5776218"/>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do we translate this into a real-time task?</a:t>
            </a:r>
          </a:p>
        </p:txBody>
      </p:sp>
      <p:grpSp>
        <p:nvGrpSpPr>
          <p:cNvPr id="17" name="Group 16">
            <a:extLst>
              <a:ext uri="{FF2B5EF4-FFF2-40B4-BE49-F238E27FC236}">
                <a16:creationId xmlns:a16="http://schemas.microsoft.com/office/drawing/2014/main" id="{0AEE3628-56D5-4028-87B7-5A56F5B272B0}"/>
              </a:ext>
            </a:extLst>
          </p:cNvPr>
          <p:cNvGrpSpPr/>
          <p:nvPr/>
        </p:nvGrpSpPr>
        <p:grpSpPr>
          <a:xfrm>
            <a:off x="838199" y="3651787"/>
            <a:ext cx="10515599" cy="1924939"/>
            <a:chOff x="1555361" y="3699727"/>
            <a:chExt cx="10094725" cy="19139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72CA3-3624-45A5-B431-CA0849E2FD8E}"/>
                    </a:ext>
                  </a:extLst>
                </p:cNvPr>
                <p:cNvSpPr txBox="1"/>
                <p:nvPr/>
              </p:nvSpPr>
              <p:spPr>
                <a:xfrm>
                  <a:off x="1896307" y="3965701"/>
                  <a:ext cx="9412833" cy="1381981"/>
                </a:xfrm>
                <a:prstGeom prst="rect">
                  <a:avLst/>
                </a:prstGeom>
                <a:noFill/>
                <a:ln w="762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𝛿</m:t>
                            </m:r>
                          </m:e>
                          <m:sub>
                            <m:r>
                              <a:rPr lang="en-US" sz="4400" b="0" i="1" smtClean="0">
                                <a:latin typeface="Cambria Math" panose="02040503050406030204" pitchFamily="18" charset="0"/>
                              </a:rPr>
                              <m:t>𝑚𝑖𝑛</m:t>
                            </m:r>
                          </m:sub>
                        </m:sSub>
                        <m:r>
                          <a:rPr lang="en-US" sz="4400" b="0" i="1" smtClean="0">
                            <a:latin typeface="Cambria Math" panose="02040503050406030204" pitchFamily="18" charset="0"/>
                          </a:rPr>
                          <m:t>=</m:t>
                        </m:r>
                        <m:r>
                          <a:rPr lang="en-US" sz="4400" b="0" i="1" smtClean="0">
                            <a:latin typeface="Cambria Math" panose="02040503050406030204" pitchFamily="18" charset="0"/>
                          </a:rPr>
                          <m:t>𝛿</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e>
                        </m:d>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den>
                        </m:f>
                        <m:r>
                          <a:rPr lang="en-US" sz="4400" b="0" i="1" smtClean="0">
                            <a:latin typeface="Cambria Math" panose="02040503050406030204" pitchFamily="18" charset="0"/>
                          </a:rPr>
                          <m:t>⋅</m:t>
                        </m:r>
                        <m:r>
                          <a:rPr lang="en-US" sz="4400" b="0" i="1" smtClean="0">
                            <a:latin typeface="Cambria Math" panose="02040503050406030204" pitchFamily="18" charset="0"/>
                          </a:rPr>
                          <m:t>𝐿</m:t>
                        </m:r>
                      </m:oMath>
                    </m:oMathPara>
                  </a14:m>
                  <a:endParaRPr lang="en-US" sz="4400" dirty="0"/>
                </a:p>
              </p:txBody>
            </p:sp>
          </mc:Choice>
          <mc:Fallback xmlns="">
            <p:sp>
              <p:nvSpPr>
                <p:cNvPr id="12" name="TextBox 11">
                  <a:extLst>
                    <a:ext uri="{FF2B5EF4-FFF2-40B4-BE49-F238E27FC236}">
                      <a16:creationId xmlns:a16="http://schemas.microsoft.com/office/drawing/2014/main" id="{65272CA3-3624-45A5-B431-CA0849E2FD8E}"/>
                    </a:ext>
                  </a:extLst>
                </p:cNvPr>
                <p:cNvSpPr txBox="1">
                  <a:spLocks noRot="1" noChangeAspect="1" noMove="1" noResize="1" noEditPoints="1" noAdjustHandles="1" noChangeArrowheads="1" noChangeShapeType="1" noTextEdit="1"/>
                </p:cNvSpPr>
                <p:nvPr/>
              </p:nvSpPr>
              <p:spPr>
                <a:xfrm>
                  <a:off x="1896307" y="3965701"/>
                  <a:ext cx="9412833" cy="1381981"/>
                </a:xfrm>
                <a:prstGeom prst="rect">
                  <a:avLst/>
                </a:prstGeom>
                <a:blipFill>
                  <a:blip r:embed="rId7"/>
                  <a:stretch>
                    <a:fillRect/>
                  </a:stretch>
                </a:blipFill>
                <a:ln w="762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94E5AE3-6D55-4481-9779-85A905AFB22C}"/>
                </a:ext>
              </a:extLst>
            </p:cNvPr>
            <p:cNvSpPr/>
            <p:nvPr/>
          </p:nvSpPr>
          <p:spPr>
            <a:xfrm>
              <a:off x="1555361" y="3699727"/>
              <a:ext cx="10094725" cy="1913928"/>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9603CE65-C26A-4514-A5EF-6F9B9252CA26}"/>
              </a:ext>
            </a:extLst>
          </p:cNvPr>
          <p:cNvSpPr txBox="1"/>
          <p:nvPr/>
        </p:nvSpPr>
        <p:spPr>
          <a:xfrm>
            <a:off x="545166" y="2063537"/>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cxnSp>
        <p:nvCxnSpPr>
          <p:cNvPr id="20" name="Straight Connector 19">
            <a:extLst>
              <a:ext uri="{FF2B5EF4-FFF2-40B4-BE49-F238E27FC236}">
                <a16:creationId xmlns:a16="http://schemas.microsoft.com/office/drawing/2014/main" id="{0E18FE06-084D-44F5-B45B-CE3FE127F3E6}"/>
              </a:ext>
            </a:extLst>
          </p:cNvPr>
          <p:cNvCxnSpPr>
            <a:cxnSpLocks/>
          </p:cNvCxnSpPr>
          <p:nvPr/>
        </p:nvCxnSpPr>
        <p:spPr>
          <a:xfrm>
            <a:off x="2680585" y="2315486"/>
            <a:ext cx="3072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469E5-7FAD-43D1-95CC-4A568F1FF209}"/>
              </a:ext>
            </a:extLst>
          </p:cNvPr>
          <p:cNvCxnSpPr>
            <a:cxnSpLocks/>
          </p:cNvCxnSpPr>
          <p:nvPr/>
        </p:nvCxnSpPr>
        <p:spPr>
          <a:xfrm>
            <a:off x="2739786" y="3162192"/>
            <a:ext cx="24805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6B5D90-8090-4E66-8E31-E5F583D2F776}"/>
              </a:ext>
            </a:extLst>
          </p:cNvPr>
          <p:cNvSpPr txBox="1"/>
          <p:nvPr/>
        </p:nvSpPr>
        <p:spPr>
          <a:xfrm>
            <a:off x="520591" y="2927734"/>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spTree>
    <p:extLst>
      <p:ext uri="{BB962C8B-B14F-4D97-AF65-F5344CB8AC3E}">
        <p14:creationId xmlns:p14="http://schemas.microsoft.com/office/powerpoint/2010/main" val="22265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animBg="1"/>
      <p:bldP spid="15" grpId="0"/>
      <p:bldP spid="6" grpId="0"/>
      <p:bldP spid="19"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e>
                      </m:d>
                    </m:oMath>
                  </m:oMathPara>
                </a14:m>
                <a:br>
                  <a:rPr lang="en-US" sz="1800" b="0" dirty="0"/>
                </a:b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oMath>
                </a14:m>
                <a:r>
                  <a:rPr lang="en-US" sz="1800" b="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𝛿</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sz="1800" dirty="0"/>
              </a:p>
              <a:p>
                <a:pPr marL="0" indent="0">
                  <a:lnSpc>
                    <a:spcPct val="150000"/>
                  </a:lnSpc>
                  <a:buNone/>
                </a:pPr>
                <a:r>
                  <a:rPr lang="en-US" sz="3000" dirty="0"/>
                  <a:t>Implicit deadline:</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oMath>
                  </m:oMathPara>
                </a14:m>
                <a:endParaRPr lang="en-US" sz="4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3"/>
                <a:stretch>
                  <a:fillRect l="-2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C2E40-A18C-4DD3-B1A7-50379A91009A}"/>
                  </a:ext>
                </a:extLst>
              </p:cNvPr>
              <p:cNvSpPr>
                <a:spLocks noGrp="1"/>
              </p:cNvSpPr>
              <p:nvPr>
                <p:ph sz="half" idx="2"/>
              </p:nvPr>
            </p:nvSpPr>
            <p:spPr>
              <a:xfrm>
                <a:off x="6172200" y="1825624"/>
                <a:ext cx="5181600" cy="4893915"/>
              </a:xfrm>
            </p:spPr>
            <p:txBody>
              <a:bodyPr/>
              <a:lstStyle/>
              <a:p>
                <a:pPr marL="0" indent="0" algn="ctr">
                  <a:buNone/>
                </a:pPr>
                <a:r>
                  <a:rPr lang="en-US" sz="3000" dirty="0"/>
                  <a:t>Intuition</a:t>
                </a:r>
              </a:p>
              <a:p>
                <a:pPr marL="0" indent="0" algn="ctr">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𝑠𝑐𝑑</m:t>
                          </m:r>
                        </m:sub>
                      </m:sSub>
                      <m:r>
                        <a:rPr lang="en-US" i="1">
                          <a:latin typeface="Cambria Math" panose="02040503050406030204" pitchFamily="18" charset="0"/>
                        </a:rPr>
                        <m:t>=</m:t>
                      </m:r>
                    </m:oMath>
                  </m:oMathPara>
                </a14:m>
                <a:endParaRPr lang="en-US" dirty="0"/>
              </a:p>
            </p:txBody>
          </p:sp>
        </mc:Choice>
        <mc:Fallback xmlns="">
          <p:sp>
            <p:nvSpPr>
              <p:cNvPr id="2" name="Content Placeholder 1">
                <a:extLst>
                  <a:ext uri="{FF2B5EF4-FFF2-40B4-BE49-F238E27FC236}">
                    <a16:creationId xmlns:a16="http://schemas.microsoft.com/office/drawing/2014/main" id="{A3AC2E40-A18C-4DD3-B1A7-50379A91009A}"/>
                  </a:ext>
                </a:extLst>
              </p:cNvPr>
              <p:cNvSpPr>
                <a:spLocks noGrp="1" noRot="1" noChangeAspect="1" noMove="1" noResize="1" noEditPoints="1" noAdjustHandles="1" noChangeArrowheads="1" noChangeShapeType="1" noTextEdit="1"/>
              </p:cNvSpPr>
              <p:nvPr>
                <p:ph sz="half" idx="2"/>
              </p:nvPr>
            </p:nvSpPr>
            <p:spPr>
              <a:xfrm>
                <a:off x="6172200" y="1825624"/>
                <a:ext cx="5181600" cy="4893915"/>
              </a:xfrm>
              <a:blipFill>
                <a:blip r:embed="rId4"/>
                <a:stretch>
                  <a:fillRect l="-706" t="-23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25</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2915BD78-4773-400C-8E92-7FA5ADADD727}"/>
              </a:ext>
            </a:extLst>
          </p:cNvPr>
          <p:cNvGrpSpPr/>
          <p:nvPr/>
        </p:nvGrpSpPr>
        <p:grpSpPr>
          <a:xfrm>
            <a:off x="7499171" y="3935891"/>
            <a:ext cx="380903" cy="481311"/>
            <a:chOff x="2093485" y="2151102"/>
            <a:chExt cx="672861" cy="850230"/>
          </a:xfrm>
        </p:grpSpPr>
        <p:cxnSp>
          <p:nvCxnSpPr>
            <p:cNvPr id="10" name="Straight Connector 9">
              <a:extLst>
                <a:ext uri="{FF2B5EF4-FFF2-40B4-BE49-F238E27FC236}">
                  <a16:creationId xmlns:a16="http://schemas.microsoft.com/office/drawing/2014/main" id="{BF44D221-85C7-4490-8EAD-83CA04AADC41}"/>
                </a:ext>
              </a:extLst>
            </p:cNvPr>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88F85A-C67A-4BC3-BC03-F3BC9C87EAAB}"/>
                </a:ext>
              </a:extLst>
            </p:cNvPr>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0BA59F-EDF4-4197-B0BB-5EF2FC82D09B}"/>
                </a:ext>
              </a:extLst>
            </p:cNvPr>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7E0BE12-8977-42CB-B109-EC2C6ED9FB2B}"/>
              </a:ext>
            </a:extLst>
          </p:cNvPr>
          <p:cNvSpPr txBox="1"/>
          <p:nvPr/>
        </p:nvSpPr>
        <p:spPr>
          <a:xfrm>
            <a:off x="7842023" y="3734135"/>
            <a:ext cx="1325777" cy="830997"/>
          </a:xfrm>
          <a:prstGeom prst="rect">
            <a:avLst/>
          </a:prstGeom>
          <a:noFill/>
          <a:ln w="76200">
            <a:noFill/>
          </a:ln>
        </p:spPr>
        <p:txBody>
          <a:bodyPr wrap="square" rtlCol="0">
            <a:spAutoFit/>
          </a:bodyPr>
          <a:lstStyle/>
          <a:p>
            <a:pPr algn="ctr"/>
            <a:r>
              <a:rPr lang="en-US" sz="2400" b="1" dirty="0">
                <a:latin typeface="Garamond" panose="02020404030301010803" pitchFamily="18" charset="0"/>
              </a:rPr>
              <a:t>Smallest Gap</a:t>
            </a:r>
          </a:p>
        </p:txBody>
      </p:sp>
      <p:sp>
        <p:nvSpPr>
          <p:cNvPr id="17" name="TextBox 16">
            <a:extLst>
              <a:ext uri="{FF2B5EF4-FFF2-40B4-BE49-F238E27FC236}">
                <a16:creationId xmlns:a16="http://schemas.microsoft.com/office/drawing/2014/main" id="{21BB477F-0CB4-4988-B5B5-8BA785876A84}"/>
              </a:ext>
            </a:extLst>
          </p:cNvPr>
          <p:cNvSpPr txBox="1"/>
          <p:nvPr/>
        </p:nvSpPr>
        <p:spPr>
          <a:xfrm>
            <a:off x="7464555" y="2534241"/>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I Detection</a:t>
            </a:r>
          </a:p>
        </p:txBody>
      </p:sp>
      <p:sp>
        <p:nvSpPr>
          <p:cNvPr id="19" name="TextBox 18">
            <a:extLst>
              <a:ext uri="{FF2B5EF4-FFF2-40B4-BE49-F238E27FC236}">
                <a16:creationId xmlns:a16="http://schemas.microsoft.com/office/drawing/2014/main" id="{CD39FE5A-F652-462E-B66B-587C4D82CF30}"/>
              </a:ext>
            </a:extLst>
          </p:cNvPr>
          <p:cNvSpPr txBox="1"/>
          <p:nvPr/>
        </p:nvSpPr>
        <p:spPr>
          <a:xfrm>
            <a:off x="9862780" y="2524419"/>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a:t>
            </a:r>
            <a:r>
              <a:rPr lang="en-US" sz="2400" dirty="0">
                <a:latin typeface="Garamond" panose="02020404030301010803" pitchFamily="18" charset="0"/>
              </a:rPr>
              <a:t>∆</a:t>
            </a:r>
            <a:r>
              <a:rPr lang="en-US" sz="2400" b="1" dirty="0">
                <a:latin typeface="Garamond" panose="02020404030301010803" pitchFamily="18" charset="0"/>
              </a:rPr>
              <a:t>I Detection</a:t>
            </a:r>
          </a:p>
        </p:txBody>
      </p:sp>
      <p:sp>
        <p:nvSpPr>
          <p:cNvPr id="20" name="TextBox 19">
            <a:extLst>
              <a:ext uri="{FF2B5EF4-FFF2-40B4-BE49-F238E27FC236}">
                <a16:creationId xmlns:a16="http://schemas.microsoft.com/office/drawing/2014/main" id="{03EF34C4-CF7E-4C0E-BD43-3C68BFABEF15}"/>
              </a:ext>
            </a:extLst>
          </p:cNvPr>
          <p:cNvSpPr txBox="1"/>
          <p:nvPr/>
        </p:nvSpPr>
        <p:spPr>
          <a:xfrm>
            <a:off x="9821684" y="3738782"/>
            <a:ext cx="1545676" cy="830997"/>
          </a:xfrm>
          <a:prstGeom prst="rect">
            <a:avLst/>
          </a:prstGeom>
          <a:noFill/>
          <a:ln w="76200">
            <a:solidFill>
              <a:srgbClr val="FF0000"/>
            </a:solidFill>
          </a:ln>
        </p:spPr>
        <p:txBody>
          <a:bodyPr wrap="square" rtlCol="0">
            <a:spAutoFit/>
          </a:bodyPr>
          <a:lstStyle/>
          <a:p>
            <a:pPr algn="ctr"/>
            <a:r>
              <a:rPr lang="en-US" sz="2400" b="1" dirty="0">
                <a:latin typeface="Garamond" panose="02020404030301010803" pitchFamily="18" charset="0"/>
              </a:rPr>
              <a:t>Maximum ∆ 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EA84AFE-8687-43E4-A79A-EF5BA3C37774}"/>
                  </a:ext>
                </a:extLst>
              </p:cNvPr>
              <p:cNvSpPr/>
              <p:nvPr/>
            </p:nvSpPr>
            <p:spPr>
              <a:xfrm>
                <a:off x="9032532" y="3791825"/>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3EA84AFE-8687-43E4-A79A-EF5BA3C37774}"/>
                  </a:ext>
                </a:extLst>
              </p:cNvPr>
              <p:cNvSpPr>
                <a:spLocks noRot="1" noChangeAspect="1" noMove="1" noResize="1" noEditPoints="1" noAdjustHandles="1" noChangeArrowheads="1" noChangeShapeType="1" noTextEdit="1"/>
              </p:cNvSpPr>
              <p:nvPr/>
            </p:nvSpPr>
            <p:spPr>
              <a:xfrm>
                <a:off x="9032532" y="3791825"/>
                <a:ext cx="734496"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6BFEBA-8E87-4335-9B44-DC2A65D970E2}"/>
                  </a:ext>
                </a:extLst>
              </p:cNvPr>
              <p:cNvSpPr/>
              <p:nvPr/>
            </p:nvSpPr>
            <p:spPr>
              <a:xfrm>
                <a:off x="9069257" y="255421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Rectangle 21">
                <a:extLst>
                  <a:ext uri="{FF2B5EF4-FFF2-40B4-BE49-F238E27FC236}">
                    <a16:creationId xmlns:a16="http://schemas.microsoft.com/office/drawing/2014/main" id="{C36BFEBA-8E87-4335-9B44-DC2A65D970E2}"/>
                  </a:ext>
                </a:extLst>
              </p:cNvPr>
              <p:cNvSpPr>
                <a:spLocks noRot="1" noChangeAspect="1" noMove="1" noResize="1" noEditPoints="1" noAdjustHandles="1" noChangeArrowheads="1" noChangeShapeType="1" noTextEdit="1"/>
              </p:cNvSpPr>
              <p:nvPr/>
            </p:nvSpPr>
            <p:spPr>
              <a:xfrm>
                <a:off x="9069257" y="2554212"/>
                <a:ext cx="734496" cy="769441"/>
              </a:xfrm>
              <a:prstGeom prst="rect">
                <a:avLst/>
              </a:prstGeom>
              <a:blipFill>
                <a:blip r:embed="rId6"/>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440A35E-E0FB-4ACA-AEA4-8FF6832A91AA}"/>
              </a:ext>
            </a:extLst>
          </p:cNvPr>
          <p:cNvCxnSpPr/>
          <p:nvPr/>
        </p:nvCxnSpPr>
        <p:spPr>
          <a:xfrm>
            <a:off x="7433733" y="4685020"/>
            <a:ext cx="3943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4D3B77-1322-4FDE-8051-A23134CEAB95}"/>
                  </a:ext>
                </a:extLst>
              </p:cNvPr>
              <p:cNvSpPr/>
              <p:nvPr/>
            </p:nvSpPr>
            <p:spPr>
              <a:xfrm>
                <a:off x="7433734" y="4750878"/>
                <a:ext cx="3943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2</m:t>
                      </m:r>
                    </m:oMath>
                  </m:oMathPara>
                </a14:m>
                <a:endParaRPr lang="en-US" sz="2400" dirty="0"/>
              </a:p>
            </p:txBody>
          </p:sp>
        </mc:Choice>
        <mc:Fallback xmlns="">
          <p:sp>
            <p:nvSpPr>
              <p:cNvPr id="24" name="Rectangle 23">
                <a:extLst>
                  <a:ext uri="{FF2B5EF4-FFF2-40B4-BE49-F238E27FC236}">
                    <a16:creationId xmlns:a16="http://schemas.microsoft.com/office/drawing/2014/main" id="{304D3B77-1322-4FDE-8051-A23134CEAB95}"/>
                  </a:ext>
                </a:extLst>
              </p:cNvPr>
              <p:cNvSpPr>
                <a:spLocks noRot="1" noChangeAspect="1" noMove="1" noResize="1" noEditPoints="1" noAdjustHandles="1" noChangeArrowheads="1" noChangeShapeType="1" noTextEdit="1"/>
              </p:cNvSpPr>
              <p:nvPr/>
            </p:nvSpPr>
            <p:spPr>
              <a:xfrm>
                <a:off x="7433734" y="4750878"/>
                <a:ext cx="39439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17FD96A-81EF-48ED-BFC5-6210F398F26B}"/>
                  </a:ext>
                </a:extLst>
              </p:cNvPr>
              <p:cNvSpPr/>
              <p:nvPr/>
            </p:nvSpPr>
            <p:spPr>
              <a:xfrm>
                <a:off x="7247815" y="5517663"/>
                <a:ext cx="906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oMath>
                  </m:oMathPara>
                </a14:m>
                <a:endParaRPr lang="en-US" sz="2800" dirty="0"/>
              </a:p>
            </p:txBody>
          </p:sp>
        </mc:Choice>
        <mc:Fallback xmlns="">
          <p:sp>
            <p:nvSpPr>
              <p:cNvPr id="25" name="Rectangle 24">
                <a:extLst>
                  <a:ext uri="{FF2B5EF4-FFF2-40B4-BE49-F238E27FC236}">
                    <a16:creationId xmlns:a16="http://schemas.microsoft.com/office/drawing/2014/main" id="{E17FD96A-81EF-48ED-BFC5-6210F398F26B}"/>
                  </a:ext>
                </a:extLst>
              </p:cNvPr>
              <p:cNvSpPr>
                <a:spLocks noRot="1" noChangeAspect="1" noMove="1" noResize="1" noEditPoints="1" noAdjustHandles="1" noChangeArrowheads="1" noChangeShapeType="1" noTextEdit="1"/>
              </p:cNvSpPr>
              <p:nvPr/>
            </p:nvSpPr>
            <p:spPr>
              <a:xfrm>
                <a:off x="7247815" y="5517663"/>
                <a:ext cx="906530" cy="523220"/>
              </a:xfrm>
              <a:prstGeom prst="rect">
                <a:avLst/>
              </a:prstGeom>
              <a:blipFill>
                <a:blip r:embed="rId8"/>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3AB7BDF-2EEE-4D60-BF84-28DF58695E2B}"/>
              </a:ext>
            </a:extLst>
          </p:cNvPr>
          <p:cNvSpPr/>
          <p:nvPr/>
        </p:nvSpPr>
        <p:spPr>
          <a:xfrm>
            <a:off x="9062993" y="4632924"/>
            <a:ext cx="685379" cy="6853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500"/>
                            </p:stCondLst>
                            <p:childTnLst>
                              <p:par>
                                <p:cTn id="59" presetID="26" presetClass="emph" presetSubtype="0" fill="hold" grpId="1" nodeType="afterEffect">
                                  <p:stCondLst>
                                    <p:cond delay="0"/>
                                  </p:stCondLst>
                                  <p:childTnLst>
                                    <p:animEffect transition="out" filter="fade">
                                      <p:cBhvr>
                                        <p:cTn id="60" dur="500" tmFilter="0, 0; .2, .5; .8, .5; 1, 0"/>
                                        <p:tgtEl>
                                          <p:spTgt spid="26"/>
                                        </p:tgtEl>
                                      </p:cBhvr>
                                    </p:animEffect>
                                    <p:animScale>
                                      <p:cBhvr>
                                        <p:cTn id="61" dur="250" autoRev="1" fill="hold"/>
                                        <p:tgtEl>
                                          <p:spTgt spid="26"/>
                                        </p:tgtEl>
                                      </p:cBhvr>
                                      <p:by x="105000" y="105000"/>
                                    </p:animScale>
                                  </p:childTnLst>
                                </p:cTn>
                              </p:par>
                              <p:par>
                                <p:cTn id="62" presetID="10" presetClass="exit" presetSubtype="0" fill="hold" grpId="2"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P spid="17" grpId="0" animBg="1"/>
      <p:bldP spid="19" grpId="0" animBg="1"/>
      <p:bldP spid="20" grpId="0" animBg="1"/>
      <p:bldP spid="3" grpId="0"/>
      <p:bldP spid="22" grpId="0"/>
      <p:bldP spid="24" grpId="0"/>
      <p:bldP spid="25" grpId="0"/>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28F61F-CC22-4918-9F88-EC1FDA915874}"/>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2" name="Rectangle 1">
                <a:extLst>
                  <a:ext uri="{FF2B5EF4-FFF2-40B4-BE49-F238E27FC236}">
                    <a16:creationId xmlns:a16="http://schemas.microsoft.com/office/drawing/2014/main" id="{3128F61F-CC22-4918-9F88-EC1FDA915874}"/>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3"/>
                <a:stretch>
                  <a:fillRect/>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Real-Time System Model: Example Failure</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26</a:t>
            </a:fld>
            <a:endParaRPr lang="en-US" dirty="0"/>
          </a:p>
        </p:txBody>
      </p:sp>
      <p:sp>
        <p:nvSpPr>
          <p:cNvPr id="3" name="TextBox 2"/>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FF0000"/>
                </a:solidFill>
                <a:latin typeface="Garamond" panose="02020404030301010803" pitchFamily="18" charset="0"/>
              </a:rPr>
              <a:t>don’t</a:t>
            </a:r>
            <a:r>
              <a:rPr lang="en-US" sz="2800" b="1" dirty="0">
                <a:latin typeface="Garamond" panose="02020404030301010803" pitchFamily="18" charset="0"/>
              </a:rPr>
              <a:t> divide by 2</a:t>
            </a: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
        <p:nvSpPr>
          <p:cNvPr id="11" name="Rectangle 10"/>
          <p:cNvSpPr/>
          <p:nvPr/>
        </p:nvSpPr>
        <p:spPr>
          <a:xfrm>
            <a:off x="8141059" y="1880200"/>
            <a:ext cx="3810659" cy="523220"/>
          </a:xfrm>
          <a:prstGeom prst="rect">
            <a:avLst/>
          </a:prstGeom>
        </p:spPr>
        <p:txBody>
          <a:bodyPr wrap="none">
            <a:spAutoFit/>
          </a:bodyPr>
          <a:lstStyle/>
          <a:p>
            <a:r>
              <a:rPr lang="en-US" sz="2800" b="1" dirty="0">
                <a:latin typeface="Garamond" panose="02020404030301010803" pitchFamily="18" charset="0"/>
              </a:rPr>
              <a:t>Suppose period = </a:t>
            </a:r>
            <a:r>
              <a:rPr lang="el-GR" sz="2800" b="1" dirty="0">
                <a:latin typeface="Garamond" panose="02020404030301010803" pitchFamily="18" charset="0"/>
              </a:rPr>
              <a:t>δ</a:t>
            </a:r>
            <a:r>
              <a:rPr lang="en-US" sz="2800" b="1" dirty="0">
                <a:latin typeface="Garamond" panose="02020404030301010803" pitchFamily="18" charset="0"/>
              </a:rPr>
              <a:t> = 4 </a:t>
            </a:r>
            <a:endParaRPr lang="en-US" sz="2800" dirty="0"/>
          </a:p>
        </p:txBody>
      </p:sp>
      <p:grpSp>
        <p:nvGrpSpPr>
          <p:cNvPr id="15" name="Group 14"/>
          <p:cNvGrpSpPr/>
          <p:nvPr/>
        </p:nvGrpSpPr>
        <p:grpSpPr>
          <a:xfrm>
            <a:off x="2871222" y="2209719"/>
            <a:ext cx="295836" cy="320318"/>
            <a:chOff x="4807598" y="2693894"/>
            <a:chExt cx="295836" cy="320318"/>
          </a:xfrm>
        </p:grpSpPr>
        <p:cxnSp>
          <p:nvCxnSpPr>
            <p:cNvPr id="14" name="Straight Connector 13"/>
            <p:cNvCxnSpPr/>
            <p:nvPr/>
          </p:nvCxnSpPr>
          <p:spPr>
            <a:xfrm>
              <a:off x="4807598" y="2718376"/>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807598" y="2693894"/>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934E3B9E-D2F9-415A-9753-D02B71F5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p:spTree>
    <p:extLst>
      <p:ext uri="{BB962C8B-B14F-4D97-AF65-F5344CB8AC3E}">
        <p14:creationId xmlns:p14="http://schemas.microsoft.com/office/powerpoint/2010/main" val="36667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Example Success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27</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98" y="2448096"/>
            <a:ext cx="9892004" cy="4271448"/>
          </a:xfrm>
          <a:prstGeom prst="rect">
            <a:avLst/>
          </a:prstGeom>
        </p:spPr>
      </p:pic>
      <p:sp>
        <p:nvSpPr>
          <p:cNvPr id="15" name="TextBox 14"/>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do</a:t>
            </a:r>
            <a:r>
              <a:rPr lang="en-US" sz="2800" b="1" dirty="0">
                <a:latin typeface="Garamond" panose="02020404030301010803" pitchFamily="18" charset="0"/>
              </a:rPr>
              <a:t> divide by 2</a:t>
            </a:r>
          </a:p>
        </p:txBody>
      </p:sp>
      <mc:AlternateContent xmlns:mc="http://schemas.openxmlformats.org/markup-compatibility/2006" xmlns:a14="http://schemas.microsoft.com/office/drawing/2010/main">
        <mc:Choice Requires="a14">
          <p:sp>
            <p:nvSpPr>
              <p:cNvPr id="16" name="Rectangle 15"/>
              <p:cNvSpPr/>
              <p:nvPr/>
            </p:nvSpPr>
            <p:spPr>
              <a:xfrm>
                <a:off x="8141059" y="1880200"/>
                <a:ext cx="3788217" cy="719621"/>
              </a:xfrm>
              <a:prstGeom prst="rect">
                <a:avLst/>
              </a:prstGeom>
            </p:spPr>
            <p:txBody>
              <a:bodyPr wrap="none">
                <a:spAutoFit/>
              </a:bodyPr>
              <a:lstStyle/>
              <a:p>
                <a:r>
                  <a:rPr lang="en-US" sz="2800" b="1" dirty="0">
                    <a:latin typeface="Garamond" panose="02020404030301010803" pitchFamily="18" charset="0"/>
                  </a:rPr>
                  <a:t>Suppose period = </a:t>
                </a:r>
                <a14:m>
                  <m:oMath xmlns:m="http://schemas.openxmlformats.org/officeDocument/2006/math">
                    <m:f>
                      <m:fPr>
                        <m:ctrlPr>
                          <a:rPr lang="el-GR" sz="2800" b="1" i="1" dirty="0" smtClean="0">
                            <a:latin typeface="Cambria Math" panose="02040503050406030204" pitchFamily="18" charset="0"/>
                          </a:rPr>
                        </m:ctrlPr>
                      </m:fPr>
                      <m:num>
                        <m:r>
                          <a:rPr lang="el-GR" sz="2800" b="1" i="1" dirty="0">
                            <a:latin typeface="Cambria Math" panose="02040503050406030204" pitchFamily="18" charset="0"/>
                          </a:rPr>
                          <m:t>𝜹</m:t>
                        </m:r>
                      </m:num>
                      <m:den>
                        <m:r>
                          <a:rPr lang="en-US" sz="2800" b="1" i="1" dirty="0" smtClean="0">
                            <a:latin typeface="Cambria Math" panose="02040503050406030204" pitchFamily="18" charset="0"/>
                          </a:rPr>
                          <m:t>𝟐</m:t>
                        </m:r>
                      </m:den>
                    </m:f>
                  </m:oMath>
                </a14:m>
                <a:r>
                  <a:rPr lang="el-GR" sz="2800" b="1" dirty="0">
                    <a:latin typeface="Garamond" panose="02020404030301010803" pitchFamily="18" charset="0"/>
                  </a:rPr>
                  <a:t> </a:t>
                </a:r>
                <a:r>
                  <a:rPr lang="en-US" sz="2800" b="1" dirty="0">
                    <a:latin typeface="Garamond" panose="02020404030301010803" pitchFamily="18" charset="0"/>
                  </a:rPr>
                  <a:t>= 2 </a:t>
                </a:r>
                <a:endParaRPr lang="en-US"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141059" y="1880200"/>
                <a:ext cx="3788217" cy="719621"/>
              </a:xfrm>
              <a:prstGeom prst="rect">
                <a:avLst/>
              </a:prstGeom>
              <a:blipFill>
                <a:blip r:embed="rId4"/>
                <a:stretch>
                  <a:fillRect l="-3215" r="-2412" b="-1186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BD3B7CA-75AF-429F-8D7E-46E190395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8D68C43-4A84-4AA2-94CF-AAAAA593E420}"/>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11" name="Rectangle 10">
                <a:extLst>
                  <a:ext uri="{FF2B5EF4-FFF2-40B4-BE49-F238E27FC236}">
                    <a16:creationId xmlns:a16="http://schemas.microsoft.com/office/drawing/2014/main" id="{68D68C43-4A84-4AA2-94CF-AAAAA593E420}"/>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4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Utilization</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𝑠𝑐𝑑</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e>
                      </m:d>
                    </m:oMath>
                  </m:oMathPara>
                </a14:m>
                <a:br>
                  <a:rPr lang="en-US" sz="2000" dirty="0"/>
                </a:b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oMath>
                </a14:m>
                <a:r>
                  <a:rPr lang="en-US" sz="200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𝑚𝑎𝑥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𝑚𝑎𝑥</m:t>
                              </m:r>
                            </m:sub>
                          </m:sSub>
                          <m:r>
                            <a:rPr lang="en-US" sz="2000" i="1">
                              <a:latin typeface="Cambria Math" panose="02040503050406030204" pitchFamily="18" charset="0"/>
                            </a:rPr>
                            <m:t>)</m:t>
                          </m:r>
                        </m:num>
                        <m:den>
                          <m:r>
                            <a:rPr lang="en-US" sz="2000" i="1">
                              <a:latin typeface="Cambria Math" panose="02040503050406030204" pitchFamily="18" charset="0"/>
                            </a:rPr>
                            <m:t>2</m:t>
                          </m:r>
                        </m:den>
                      </m:f>
                    </m:oMath>
                  </m:oMathPara>
                </a14:m>
                <a:endParaRPr lang="en-US" sz="2000" dirty="0"/>
              </a:p>
              <a:p>
                <a:pPr marL="0" indent="0">
                  <a:lnSpc>
                    <a:spcPct val="150000"/>
                  </a:lnSpc>
                  <a:buNone/>
                </a:pPr>
                <a:r>
                  <a:rPr lang="en-US" sz="3000" dirty="0"/>
                  <a:t>Implicit deadline:</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oMath>
                  </m:oMathPara>
                </a14:m>
                <a:endParaRPr lang="en-US" sz="2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6"/>
                <a:stretch>
                  <a:fillRect l="-28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28</a:t>
            </a:fld>
            <a:endParaRPr lang="en-US" dirty="0"/>
          </a:p>
        </p:txBody>
      </p:sp>
      <mc:AlternateContent xmlns:mc="http://schemas.openxmlformats.org/markup-compatibility/2006" xmlns:a14="http://schemas.microsoft.com/office/drawing/2010/main">
        <mc:Choice Requires="a14">
          <p:sp>
            <p:nvSpPr>
              <p:cNvPr id="11" name="Content Placeholder 1"/>
              <p:cNvSpPr>
                <a:spLocks noGrp="1"/>
              </p:cNvSpPr>
              <p:nvPr>
                <p:ph sz="half" idx="1"/>
              </p:nvPr>
            </p:nvSpPr>
            <p:spPr>
              <a:xfrm>
                <a:off x="6172198" y="1825625"/>
                <a:ext cx="5181600" cy="4351338"/>
              </a:xfrm>
            </p:spPr>
            <p:txBody>
              <a:bodyPr>
                <a:normAutofit/>
              </a:bodyPr>
              <a:lstStyle/>
              <a:p>
                <a:pPr marL="0" indent="0">
                  <a:buNone/>
                </a:pPr>
                <a:r>
                  <a:rPr lang="en-US" sz="3000" dirty="0"/>
                  <a:t>Earliest Deadline First</a:t>
                </a:r>
                <a:br>
                  <a:rPr lang="en-US" sz="3000" dirty="0"/>
                </a:br>
                <a:r>
                  <a:rPr lang="en-US" sz="3000" dirty="0"/>
                  <a:t>Utilization Constraint:</a:t>
                </a:r>
              </a:p>
              <a:p>
                <a:pPr marL="0" indent="0">
                  <a:buNone/>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𝑈</m:t>
                      </m:r>
                      <m:d>
                        <m:dPr>
                          <m:ctrlPr>
                            <a:rPr lang="en-US" sz="2400" b="0" i="1" smtClean="0">
                              <a:solidFill>
                                <a:prstClr val="black"/>
                              </a:solidFill>
                              <a:latin typeface="Cambria Math" panose="02040503050406030204" pitchFamily="18" charset="0"/>
                            </a:rPr>
                          </m:ctrlPr>
                        </m:dP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nary>
                        <m:naryPr>
                          <m:chr m:val="∑"/>
                          <m:ctrlPr>
                            <a:rPr lang="en-US" sz="2400" b="0" i="1" smtClean="0">
                              <a:solidFill>
                                <a:prstClr val="black"/>
                              </a:solidFill>
                              <a:latin typeface="Cambria Math" panose="02040503050406030204" pitchFamily="18" charset="0"/>
                            </a:rPr>
                          </m:ctrlPr>
                        </m:naryPr>
                        <m:sub>
                          <m:r>
                            <a:rPr lang="en-US" sz="2400" b="0" i="1" smtClean="0">
                              <a:solidFill>
                                <a:prstClr val="black"/>
                              </a:solidFill>
                              <a:latin typeface="Cambria Math" panose="02040503050406030204" pitchFamily="18" charset="0"/>
                            </a:rPr>
                            <m:t>𝑖</m:t>
                          </m:r>
                          <m:r>
                            <a:rPr lang="en-US" sz="2400" b="0" i="1" smtClean="0">
                              <a:solidFill>
                                <a:prstClr val="black"/>
                              </a:solidFill>
                              <a:latin typeface="Cambria Math" panose="02040503050406030204" pitchFamily="18" charset="0"/>
                            </a:rPr>
                            <m:t>=1</m:t>
                          </m:r>
                        </m:sub>
                        <m:sup>
                          <m:r>
                            <a:rPr lang="en-US" sz="2400" b="0" i="1" smtClean="0">
                              <a:solidFill>
                                <a:prstClr val="black"/>
                              </a:solidFill>
                              <a:latin typeface="Cambria Math" panose="02040503050406030204" pitchFamily="18" charset="0"/>
                            </a:rPr>
                            <m:t>𝑛</m:t>
                          </m:r>
                        </m:sup>
                        <m:e>
                          <m:f>
                            <m:fPr>
                              <m:ctrlPr>
                                <a:rPr lang="en-US" sz="2400" b="0" i="1" smtClean="0">
                                  <a:solidFill>
                                    <a:prstClr val="black"/>
                                  </a:solidFill>
                                  <a:latin typeface="Cambria Math" panose="02040503050406030204" pitchFamily="18" charset="0"/>
                                </a:rPr>
                              </m:ctrlPr>
                            </m:fPr>
                            <m:num>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𝑖</m:t>
                                  </m:r>
                                </m:sub>
                              </m:sSub>
                            </m:num>
                            <m:den>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𝑝</m:t>
                                  </m:r>
                                </m:e>
                                <m:sub>
                                  <m:r>
                                    <a:rPr lang="en-US" sz="2400" b="0" i="1" smtClean="0">
                                      <a:solidFill>
                                        <a:prstClr val="black"/>
                                      </a:solidFill>
                                      <a:latin typeface="Cambria Math" panose="02040503050406030204" pitchFamily="18" charset="0"/>
                                    </a:rPr>
                                    <m:t>𝑖</m:t>
                                  </m:r>
                                </m:sub>
                              </m:sSub>
                            </m:den>
                          </m:f>
                        </m:e>
                      </m:nary>
                      <m:r>
                        <a:rPr lang="en-US" sz="2400" b="0" i="1" smtClean="0">
                          <a:solidFill>
                            <a:prstClr val="black"/>
                          </a:solidFill>
                          <a:latin typeface="Cambria Math" panose="02040503050406030204" pitchFamily="18" charset="0"/>
                        </a:rPr>
                        <m:t>≤1</m:t>
                      </m:r>
                    </m:oMath>
                  </m:oMathPara>
                </a14:m>
                <a:endParaRPr lang="en-US" sz="2400" dirty="0"/>
              </a:p>
              <a:p>
                <a:pPr marL="0" indent="0">
                  <a:buNone/>
                </a:pPr>
                <a:endParaRPr lang="en-US" dirty="0"/>
              </a:p>
              <a:p>
                <a:pPr marL="0" indent="0">
                  <a:buNone/>
                </a:pPr>
                <a:r>
                  <a:rPr lang="en-US" sz="3000" dirty="0"/>
                  <a:t>Task Utilization:</a:t>
                </a:r>
              </a:p>
              <a:p>
                <a:pPr marL="0" indent="0">
                  <a:buNone/>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2⋅</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𝑠𝑐𝑑</m:t>
                              </m:r>
                            </m:sub>
                          </m:sSub>
                        </m:num>
                        <m:den>
                          <m:r>
                            <a:rPr lang="en-US" sz="2400" b="0" i="1" smtClean="0">
                              <a:solidFill>
                                <a:prstClr val="black"/>
                              </a:solidFill>
                              <a:latin typeface="Cambria Math" panose="02040503050406030204" pitchFamily="18" charset="0"/>
                            </a:rPr>
                            <m:t>𝛿</m:t>
                          </m:r>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𝐼</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den>
                      </m:f>
                    </m:oMath>
                  </m:oMathPara>
                </a14:m>
                <a:endParaRPr lang="en-US" sz="2400" dirty="0"/>
              </a:p>
              <a:p>
                <a:endParaRPr lang="en-US" sz="4000" dirty="0"/>
              </a:p>
            </p:txBody>
          </p:sp>
        </mc:Choice>
        <mc:Fallback xmlns="">
          <p:sp>
            <p:nvSpPr>
              <p:cNvPr id="11" name="Content Placeholder 1"/>
              <p:cNvSpPr>
                <a:spLocks noGrp="1" noRot="1" noChangeAspect="1" noMove="1" noResize="1" noEditPoints="1" noAdjustHandles="1" noChangeArrowheads="1" noChangeShapeType="1" noTextEdit="1"/>
              </p:cNvSpPr>
              <p:nvPr>
                <p:ph sz="half" idx="1"/>
              </p:nvPr>
            </p:nvSpPr>
            <p:spPr>
              <a:xfrm>
                <a:off x="6172198" y="1825625"/>
                <a:ext cx="5181600" cy="4351338"/>
              </a:xfrm>
              <a:blipFill>
                <a:blip r:embed="rId7"/>
                <a:stretch>
                  <a:fillRect l="-2706" t="-2661"/>
                </a:stretch>
              </a:blipFill>
            </p:spPr>
            <p:txBody>
              <a:bodyPr/>
              <a:lstStyle/>
              <a:p>
                <a:r>
                  <a:rPr lang="en-US">
                    <a:noFill/>
                  </a:rPr>
                  <a:t> </a:t>
                </a:r>
              </a:p>
            </p:txBody>
          </p:sp>
        </mc:Fallback>
      </mc:AlternateContent>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Tree>
    <p:extLst>
      <p:ext uri="{BB962C8B-B14F-4D97-AF65-F5344CB8AC3E}">
        <p14:creationId xmlns:p14="http://schemas.microsoft.com/office/powerpoint/2010/main" val="1438832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Model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29</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13575283-D9FC-401C-A1AF-7FF3BCB36477}"/>
              </a:ext>
            </a:extLst>
          </p:cNvPr>
          <p:cNvGrpSpPr/>
          <p:nvPr/>
        </p:nvGrpSpPr>
        <p:grpSpPr>
          <a:xfrm>
            <a:off x="7323935" y="4613284"/>
            <a:ext cx="3653289" cy="919949"/>
            <a:chOff x="8005309" y="4235457"/>
            <a:chExt cx="3653289" cy="919949"/>
          </a:xfrm>
        </p:grpSpPr>
        <p:sp>
          <p:nvSpPr>
            <p:cNvPr id="6" name="Rectangle 5">
              <a:extLst>
                <a:ext uri="{FF2B5EF4-FFF2-40B4-BE49-F238E27FC236}">
                  <a16:creationId xmlns:a16="http://schemas.microsoft.com/office/drawing/2014/main" id="{061F72BF-9EE6-4923-AA6B-60BCD2EC4605}"/>
                </a:ext>
              </a:extLst>
            </p:cNvPr>
            <p:cNvSpPr/>
            <p:nvPr/>
          </p:nvSpPr>
          <p:spPr>
            <a:xfrm>
              <a:off x="8005309" y="4240368"/>
              <a:ext cx="3653289" cy="915038"/>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F1C61C-69B6-4D19-B092-792752AD6D25}"/>
                    </a:ext>
                  </a:extLst>
                </p:cNvPr>
                <p:cNvSpPr/>
                <p:nvPr/>
              </p:nvSpPr>
              <p:spPr>
                <a:xfrm>
                  <a:off x="8113983" y="4235457"/>
                  <a:ext cx="3435941" cy="85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𝑒</m:t>
                                </m:r>
                              </m:e>
                              <m:sub>
                                <m:r>
                                  <a:rPr lang="en-US" sz="2400" i="1">
                                    <a:solidFill>
                                      <a:prstClr val="black"/>
                                    </a:solidFill>
                                    <a:latin typeface="Cambria Math" panose="02040503050406030204" pitchFamily="18" charset="0"/>
                                  </a:rPr>
                                  <m:t>𝑠𝑐𝑑</m:t>
                                </m:r>
                              </m:sub>
                            </m:sSub>
                          </m:num>
                          <m:den>
                            <m:r>
                              <a:rPr lang="en-US" sz="2400" i="1">
                                <a:solidFill>
                                  <a:prstClr val="black"/>
                                </a:solidFill>
                                <a:latin typeface="Cambria Math" panose="02040503050406030204" pitchFamily="18" charset="0"/>
                              </a:rPr>
                              <m:t>𝛿</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𝐼</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𝑉</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den>
                        </m:f>
                      </m:oMath>
                    </m:oMathPara>
                  </a14:m>
                  <a:endParaRPr lang="en-US" sz="2400" dirty="0"/>
                </a:p>
              </p:txBody>
            </p:sp>
          </mc:Choice>
          <mc:Fallback xmlns="">
            <p:sp>
              <p:nvSpPr>
                <p:cNvPr id="3" name="Rectangle 2">
                  <a:extLst>
                    <a:ext uri="{FF2B5EF4-FFF2-40B4-BE49-F238E27FC236}">
                      <a16:creationId xmlns:a16="http://schemas.microsoft.com/office/drawing/2014/main" id="{AEF1C61C-69B6-4D19-B092-792752AD6D25}"/>
                    </a:ext>
                  </a:extLst>
                </p:cNvPr>
                <p:cNvSpPr>
                  <a:spLocks noRot="1" noChangeAspect="1" noMove="1" noResize="1" noEditPoints="1" noAdjustHandles="1" noChangeArrowheads="1" noChangeShapeType="1" noTextEdit="1"/>
                </p:cNvSpPr>
                <p:nvPr/>
              </p:nvSpPr>
              <p:spPr>
                <a:xfrm>
                  <a:off x="8113983" y="4235457"/>
                  <a:ext cx="3435941" cy="851708"/>
                </a:xfrm>
                <a:prstGeom prst="rect">
                  <a:avLst/>
                </a:prstGeom>
                <a:blipFill>
                  <a:blip r:embed="rId2"/>
                  <a:stretch>
                    <a:fillRect/>
                  </a:stretch>
                </a:blipFill>
              </p:spPr>
              <p:txBody>
                <a:bodyPr/>
                <a:lstStyle/>
                <a:p>
                  <a:r>
                    <a:rPr lang="en-US">
                      <a:noFill/>
                    </a:rPr>
                    <a:t> </a:t>
                  </a:r>
                </a:p>
              </p:txBody>
            </p:sp>
          </mc:Fallback>
        </mc:AlternateContent>
      </p:grpSp>
      <p:sp>
        <p:nvSpPr>
          <p:cNvPr id="10" name="Rectangle 9"/>
          <p:cNvSpPr/>
          <p:nvPr/>
        </p:nvSpPr>
        <p:spPr>
          <a:xfrm>
            <a:off x="7814204" y="2124661"/>
            <a:ext cx="2672752" cy="1365849"/>
          </a:xfrm>
          <a:prstGeom prst="rect">
            <a:avLst/>
          </a:prstGeom>
          <a:solidFill>
            <a:srgbClr val="FFD969"/>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latin typeface="Garamond" panose="02020404030301010803" pitchFamily="18" charset="0"/>
              </a:rPr>
              <a:t>Min. Time to Detection</a:t>
            </a:r>
          </a:p>
        </p:txBody>
      </p:sp>
      <p:grpSp>
        <p:nvGrpSpPr>
          <p:cNvPr id="20" name="Group 19"/>
          <p:cNvGrpSpPr/>
          <p:nvPr/>
        </p:nvGrpSpPr>
        <p:grpSpPr>
          <a:xfrm>
            <a:off x="1214776" y="432829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18" name="Straight Arrow Connector 17"/>
          <p:cNvCxnSpPr>
            <a:cxnSpLocks/>
          </p:cNvCxnSpPr>
          <p:nvPr/>
        </p:nvCxnSpPr>
        <p:spPr>
          <a:xfrm flipH="1">
            <a:off x="6434489" y="3224359"/>
            <a:ext cx="998120" cy="605462"/>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6"/>
          <p:cNvPicPr>
            <a:picLocks noChangeAspect="1"/>
          </p:cNvPicPr>
          <p:nvPr/>
        </p:nvPicPr>
        <p:blipFill>
          <a:blip r:embed="rId4"/>
          <a:stretch>
            <a:fillRect/>
          </a:stretch>
        </p:blipFill>
        <p:spPr>
          <a:xfrm>
            <a:off x="1339446" y="2137223"/>
            <a:ext cx="1371049" cy="1310077"/>
          </a:xfrm>
          <a:prstGeom prst="rect">
            <a:avLst/>
          </a:prstGeom>
          <a:ln w="76200">
            <a:solidFill>
              <a:srgbClr val="0C544A"/>
            </a:solidFill>
          </a:ln>
        </p:spPr>
      </p:pic>
      <p:cxnSp>
        <p:nvCxnSpPr>
          <p:cNvPr id="28" name="Straight Arrow Connector 27"/>
          <p:cNvCxnSpPr>
            <a:cxnSpLocks/>
          </p:cNvCxnSpPr>
          <p:nvPr/>
        </p:nvCxnSpPr>
        <p:spPr>
          <a:xfrm>
            <a:off x="2970669" y="2807587"/>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993410" y="3611021"/>
            <a:ext cx="0" cy="597966"/>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4918" y="4420468"/>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p:cxnSp>
        <p:nvCxnSpPr>
          <p:cNvPr id="26" name="Straight Arrow Connector 25">
            <a:extLst>
              <a:ext uri="{FF2B5EF4-FFF2-40B4-BE49-F238E27FC236}">
                <a16:creationId xmlns:a16="http://schemas.microsoft.com/office/drawing/2014/main" id="{CD8B79DF-81FC-4DA3-B3B6-4640B2650C80}"/>
              </a:ext>
            </a:extLst>
          </p:cNvPr>
          <p:cNvCxnSpPr>
            <a:cxnSpLocks/>
          </p:cNvCxnSpPr>
          <p:nvPr/>
        </p:nvCxnSpPr>
        <p:spPr>
          <a:xfrm>
            <a:off x="2970669" y="506847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6F6D577-8B6E-43A1-B734-01B55B6A6EB3}"/>
              </a:ext>
            </a:extLst>
          </p:cNvPr>
          <p:cNvCxnSpPr>
            <a:cxnSpLocks/>
          </p:cNvCxnSpPr>
          <p:nvPr/>
        </p:nvCxnSpPr>
        <p:spPr>
          <a:xfrm>
            <a:off x="9150580" y="3611020"/>
            <a:ext cx="0" cy="809448"/>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6F65B0-E818-4DF0-9285-A0ED4E6501DB}"/>
              </a:ext>
            </a:extLst>
          </p:cNvPr>
          <p:cNvGrpSpPr/>
          <p:nvPr/>
        </p:nvGrpSpPr>
        <p:grpSpPr>
          <a:xfrm>
            <a:off x="3944918" y="2113941"/>
            <a:ext cx="2219195" cy="1356640"/>
            <a:chOff x="3921783" y="2137223"/>
            <a:chExt cx="2219195" cy="1356640"/>
          </a:xfrm>
        </p:grpSpPr>
        <p:sp>
          <p:nvSpPr>
            <p:cNvPr id="33" name="TextBox 32">
              <a:extLst>
                <a:ext uri="{FF2B5EF4-FFF2-40B4-BE49-F238E27FC236}">
                  <a16:creationId xmlns:a16="http://schemas.microsoft.com/office/drawing/2014/main" id="{74D5A56E-33B0-4D34-9C47-AD274777A175}"/>
                </a:ext>
              </a:extLst>
            </p:cNvPr>
            <p:cNvSpPr txBox="1"/>
            <p:nvPr/>
          </p:nvSpPr>
          <p:spPr>
            <a:xfrm>
              <a:off x="3946358" y="2137223"/>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sp>
          <p:nvSpPr>
            <p:cNvPr id="34" name="TextBox 33">
              <a:extLst>
                <a:ext uri="{FF2B5EF4-FFF2-40B4-BE49-F238E27FC236}">
                  <a16:creationId xmlns:a16="http://schemas.microsoft.com/office/drawing/2014/main" id="{C04A7199-7ED4-4612-9058-B1D3B7FFC1F3}"/>
                </a:ext>
              </a:extLst>
            </p:cNvPr>
            <p:cNvSpPr txBox="1"/>
            <p:nvPr/>
          </p:nvSpPr>
          <p:spPr>
            <a:xfrm>
              <a:off x="3921783" y="3001420"/>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D9B04EA-A26C-4D99-BCA6-F14C36844928}"/>
                  </a:ext>
                </a:extLst>
              </p:cNvPr>
              <p:cNvSpPr/>
              <p:nvPr/>
            </p:nvSpPr>
            <p:spPr>
              <a:xfrm>
                <a:off x="4687267" y="352115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0" name="Rectangle 29">
                <a:extLst>
                  <a:ext uri="{FF2B5EF4-FFF2-40B4-BE49-F238E27FC236}">
                    <a16:creationId xmlns:a16="http://schemas.microsoft.com/office/drawing/2014/main" id="{2D9B04EA-A26C-4D99-BCA6-F14C36844928}"/>
                  </a:ext>
                </a:extLst>
              </p:cNvPr>
              <p:cNvSpPr>
                <a:spLocks noRot="1" noChangeAspect="1" noMove="1" noResize="1" noEditPoints="1" noAdjustHandles="1" noChangeArrowheads="1" noChangeShapeType="1" noTextEdit="1"/>
              </p:cNvSpPr>
              <p:nvPr/>
            </p:nvSpPr>
            <p:spPr>
              <a:xfrm>
                <a:off x="4687267" y="3521152"/>
                <a:ext cx="734496" cy="76944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5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Not Your Fault</a:t>
            </a:r>
          </a:p>
        </p:txBody>
      </p:sp>
      <p:sp>
        <p:nvSpPr>
          <p:cNvPr id="9" name="Content Placeholder 8">
            <a:extLst>
              <a:ext uri="{FF2B5EF4-FFF2-40B4-BE49-F238E27FC236}">
                <a16:creationId xmlns:a16="http://schemas.microsoft.com/office/drawing/2014/main" id="{18579D1C-CADF-496E-B33C-7543C8B5E710}"/>
              </a:ext>
            </a:extLst>
          </p:cNvPr>
          <p:cNvSpPr>
            <a:spLocks noGrp="1"/>
          </p:cNvSpPr>
          <p:nvPr>
            <p:ph sz="half" idx="1"/>
          </p:nvPr>
        </p:nvSpPr>
        <p:spPr/>
        <p:txBody>
          <a:bodyPr/>
          <a:lstStyle/>
          <a:p>
            <a:pPr marL="0" indent="0" algn="ctr">
              <a:buNone/>
            </a:pPr>
            <a:r>
              <a:rPr lang="en-US" b="1" dirty="0"/>
              <a:t>Ground Fault Interrupter</a:t>
            </a:r>
          </a:p>
        </p:txBody>
      </p:sp>
      <p:sp>
        <p:nvSpPr>
          <p:cNvPr id="10" name="Content Placeholder 9">
            <a:extLst>
              <a:ext uri="{FF2B5EF4-FFF2-40B4-BE49-F238E27FC236}">
                <a16:creationId xmlns:a16="http://schemas.microsoft.com/office/drawing/2014/main" id="{DFA01FEE-E982-4616-8B4B-BC952FDB7480}"/>
              </a:ext>
            </a:extLst>
          </p:cNvPr>
          <p:cNvSpPr>
            <a:spLocks noGrp="1"/>
          </p:cNvSpPr>
          <p:nvPr>
            <p:ph sz="half" idx="2"/>
          </p:nvPr>
        </p:nvSpPr>
        <p:spPr/>
        <p:txBody>
          <a:bodyPr/>
          <a:lstStyle/>
          <a:p>
            <a:pPr marL="0" indent="0" algn="ctr">
              <a:buNone/>
            </a:pPr>
            <a:r>
              <a:rPr lang="en-US" b="1" dirty="0"/>
              <a:t>Fuse Box</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3</a:t>
            </a:fld>
            <a:endParaRPr lang="en-US" dirty="0"/>
          </a:p>
        </p:txBody>
      </p:sp>
      <p:pic>
        <p:nvPicPr>
          <p:cNvPr id="18" name="Picture 17">
            <a:extLst>
              <a:ext uri="{FF2B5EF4-FFF2-40B4-BE49-F238E27FC236}">
                <a16:creationId xmlns:a16="http://schemas.microsoft.com/office/drawing/2014/main" id="{FC6DA721-7F93-4841-A6A2-6FD7AFD3E75D}"/>
              </a:ext>
            </a:extLst>
          </p:cNvPr>
          <p:cNvPicPr>
            <a:picLocks noChangeAspect="1"/>
          </p:cNvPicPr>
          <p:nvPr/>
        </p:nvPicPr>
        <p:blipFill rotWithShape="1">
          <a:blip r:embed="rId3">
            <a:extLst>
              <a:ext uri="{28A0092B-C50C-407E-A947-70E740481C1C}">
                <a14:useLocalDpi xmlns:a14="http://schemas.microsoft.com/office/drawing/2010/main" val="0"/>
              </a:ext>
            </a:extLst>
          </a:blip>
          <a:srcRect l="4123" t="7474"/>
          <a:stretch/>
        </p:blipFill>
        <p:spPr>
          <a:xfrm>
            <a:off x="1045980" y="2414611"/>
            <a:ext cx="4766039" cy="3449594"/>
          </a:xfrm>
          <a:prstGeom prst="rect">
            <a:avLst/>
          </a:prstGeom>
        </p:spPr>
      </p:pic>
      <p:pic>
        <p:nvPicPr>
          <p:cNvPr id="8" name="Picture 7">
            <a:extLst>
              <a:ext uri="{FF2B5EF4-FFF2-40B4-BE49-F238E27FC236}">
                <a16:creationId xmlns:a16="http://schemas.microsoft.com/office/drawing/2014/main" id="{E49C0A29-850B-49CC-A970-29CE3399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268" y="2414611"/>
            <a:ext cx="5086530" cy="2867531"/>
          </a:xfrm>
          <a:prstGeom prst="rect">
            <a:avLst/>
          </a:prstGeom>
        </p:spPr>
      </p:pic>
      <p:sp>
        <p:nvSpPr>
          <p:cNvPr id="19" name="Rectangle 18">
            <a:extLst>
              <a:ext uri="{FF2B5EF4-FFF2-40B4-BE49-F238E27FC236}">
                <a16:creationId xmlns:a16="http://schemas.microsoft.com/office/drawing/2014/main" id="{45345EE5-3333-4CD1-8DD6-2A4E55B869B6}"/>
              </a:ext>
            </a:extLst>
          </p:cNvPr>
          <p:cNvSpPr/>
          <p:nvPr/>
        </p:nvSpPr>
        <p:spPr>
          <a:xfrm>
            <a:off x="6096000" y="5402540"/>
            <a:ext cx="5086530" cy="461665"/>
          </a:xfrm>
          <a:prstGeom prst="rect">
            <a:avLst/>
          </a:prstGeom>
        </p:spPr>
        <p:txBody>
          <a:bodyPr wrap="square">
            <a:spAutoFit/>
          </a:bodyPr>
          <a:lstStyle/>
          <a:p>
            <a:pPr algn="ctr"/>
            <a:r>
              <a:rPr lang="en-US" sz="1200" dirty="0"/>
              <a:t>Image Provided by: </a:t>
            </a:r>
            <a:r>
              <a:rPr lang="en-US" sz="1200" b="1" dirty="0"/>
              <a:t>Dimitry G</a:t>
            </a:r>
            <a:br>
              <a:rPr lang="en-US" sz="1200" dirty="0"/>
            </a:br>
            <a:r>
              <a:rPr lang="en-US" sz="1200" dirty="0"/>
              <a:t>https://commons.wikimedia.org/wiki/File:Fuse_box_after_finishing.JPG</a:t>
            </a:r>
          </a:p>
        </p:txBody>
      </p:sp>
      <p:sp>
        <p:nvSpPr>
          <p:cNvPr id="11" name="TextBox 10">
            <a:extLst>
              <a:ext uri="{FF2B5EF4-FFF2-40B4-BE49-F238E27FC236}">
                <a16:creationId xmlns:a16="http://schemas.microsoft.com/office/drawing/2014/main" id="{E0F072D9-B536-465E-B43F-A909B9FDE747}"/>
              </a:ext>
            </a:extLst>
          </p:cNvPr>
          <p:cNvSpPr txBox="1"/>
          <p:nvPr/>
        </p:nvSpPr>
        <p:spPr>
          <a:xfrm>
            <a:off x="0" y="6275371"/>
            <a:ext cx="12192000" cy="523220"/>
          </a:xfrm>
          <a:prstGeom prst="rect">
            <a:avLst/>
          </a:prstGeom>
          <a:noFill/>
        </p:spPr>
        <p:txBody>
          <a:bodyPr wrap="square" rtlCol="0">
            <a:spAutoFit/>
          </a:bodyPr>
          <a:lstStyle/>
          <a:p>
            <a:pPr algn="ctr"/>
            <a:r>
              <a:rPr lang="en-US" sz="2800" b="1" dirty="0">
                <a:latin typeface="Garamond" panose="02020404030301010803" pitchFamily="18" charset="0"/>
              </a:rPr>
              <a:t>Goal: Stop short circuits, avoid damage (death) via fixed hardware</a:t>
            </a:r>
          </a:p>
        </p:txBody>
      </p:sp>
    </p:spTree>
    <p:extLst>
      <p:ext uri="{BB962C8B-B14F-4D97-AF65-F5344CB8AC3E}">
        <p14:creationId xmlns:p14="http://schemas.microsoft.com/office/powerpoint/2010/main" val="23018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Inductance vs Utilization Relationship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30</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3" name="Group 12">
            <a:extLst>
              <a:ext uri="{FF2B5EF4-FFF2-40B4-BE49-F238E27FC236}">
                <a16:creationId xmlns:a16="http://schemas.microsoft.com/office/drawing/2014/main" id="{D41DE327-ED0B-44FC-8488-28B1143FC2D8}"/>
              </a:ext>
            </a:extLst>
          </p:cNvPr>
          <p:cNvGrpSpPr/>
          <p:nvPr/>
        </p:nvGrpSpPr>
        <p:grpSpPr>
          <a:xfrm>
            <a:off x="838200" y="4461164"/>
            <a:ext cx="10528728" cy="1634835"/>
            <a:chOff x="838200" y="4461164"/>
            <a:chExt cx="10528728" cy="1634835"/>
          </a:xfrm>
        </p:grpSpPr>
        <p:sp>
          <p:nvSpPr>
            <p:cNvPr id="2" name="Rectangle 1"/>
            <p:cNvSpPr/>
            <p:nvPr/>
          </p:nvSpPr>
          <p:spPr>
            <a:xfrm>
              <a:off x="838200" y="5001490"/>
              <a:ext cx="10528728" cy="1094509"/>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Short-circuit task utilization may be traded</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with inductor size and thus board space consumed</a:t>
              </a:r>
            </a:p>
          </p:txBody>
        </p:sp>
        <p:sp>
          <p:nvSpPr>
            <p:cNvPr id="7" name="Rectangle 6"/>
            <p:cNvSpPr/>
            <p:nvPr/>
          </p:nvSpPr>
          <p:spPr>
            <a:xfrm>
              <a:off x="838200" y="4461164"/>
              <a:ext cx="10528728" cy="540326"/>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Primary Contribution:</a:t>
              </a:r>
            </a:p>
          </p:txBody>
        </p:sp>
      </p:grpSp>
      <p:grpSp>
        <p:nvGrpSpPr>
          <p:cNvPr id="10" name="Group 9">
            <a:extLst>
              <a:ext uri="{FF2B5EF4-FFF2-40B4-BE49-F238E27FC236}">
                <a16:creationId xmlns:a16="http://schemas.microsoft.com/office/drawing/2014/main" id="{22D189C4-2CEF-4FBB-89B1-C974C009FE11}"/>
              </a:ext>
            </a:extLst>
          </p:cNvPr>
          <p:cNvGrpSpPr/>
          <p:nvPr/>
        </p:nvGrpSpPr>
        <p:grpSpPr>
          <a:xfrm>
            <a:off x="825070" y="2166823"/>
            <a:ext cx="10541858" cy="1704975"/>
            <a:chOff x="825070" y="2340559"/>
            <a:chExt cx="10541858" cy="1704975"/>
          </a:xfrm>
        </p:grpSpPr>
        <p:sp>
          <p:nvSpPr>
            <p:cNvPr id="8" name="Rectangle 7">
              <a:extLst>
                <a:ext uri="{FF2B5EF4-FFF2-40B4-BE49-F238E27FC236}">
                  <a16:creationId xmlns:a16="http://schemas.microsoft.com/office/drawing/2014/main" id="{1994FAE9-4A93-4153-B35A-5D718FF4434B}"/>
                </a:ext>
              </a:extLst>
            </p:cNvPr>
            <p:cNvSpPr/>
            <p:nvPr/>
          </p:nvSpPr>
          <p:spPr>
            <a:xfrm>
              <a:off x="825070" y="2340559"/>
              <a:ext cx="10541858" cy="1704975"/>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0A653-9DB0-404A-8F23-DB2F7C085B3A}"/>
                    </a:ext>
                  </a:extLst>
                </p:cNvPr>
                <p:cNvSpPr txBox="1"/>
                <p:nvPr/>
              </p:nvSpPr>
              <p:spPr>
                <a:xfrm>
                  <a:off x="1042332" y="2376172"/>
                  <a:ext cx="10120463" cy="1525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ℓ</m:t>
                            </m:r>
                          </m:num>
                          <m:den>
                            <m:r>
                              <a:rPr lang="en-US" sz="4800" b="0" i="1" smtClean="0">
                                <a:latin typeface="Cambria Math" panose="02040503050406030204" pitchFamily="18" charset="0"/>
                              </a:rPr>
                              <m:t>𝜇</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𝑁</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𝐴</m:t>
                            </m:r>
                          </m:den>
                        </m:f>
                        <m:r>
                          <a:rPr lang="en-US" sz="4800" b="0" i="1" smtClean="0">
                            <a:latin typeface="Cambria Math" panose="02040503050406030204" pitchFamily="18" charset="0"/>
                          </a:rPr>
                          <m:t>)</m:t>
                        </m:r>
                      </m:oMath>
                    </m:oMathPara>
                  </a14:m>
                  <a:endParaRPr lang="en-US" sz="4800" dirty="0"/>
                </a:p>
              </p:txBody>
            </p:sp>
          </mc:Choice>
          <mc:Fallback xmlns="">
            <p:sp>
              <p:nvSpPr>
                <p:cNvPr id="6" name="TextBox 5">
                  <a:extLst>
                    <a:ext uri="{FF2B5EF4-FFF2-40B4-BE49-F238E27FC236}">
                      <a16:creationId xmlns:a16="http://schemas.microsoft.com/office/drawing/2014/main" id="{DB60A653-9DB0-404A-8F23-DB2F7C085B3A}"/>
                    </a:ext>
                  </a:extLst>
                </p:cNvPr>
                <p:cNvSpPr txBox="1">
                  <a:spLocks noRot="1" noChangeAspect="1" noMove="1" noResize="1" noEditPoints="1" noAdjustHandles="1" noChangeArrowheads="1" noChangeShapeType="1" noTextEdit="1"/>
                </p:cNvSpPr>
                <p:nvPr/>
              </p:nvSpPr>
              <p:spPr>
                <a:xfrm>
                  <a:off x="1042332" y="2376172"/>
                  <a:ext cx="10120463" cy="1525739"/>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28D7EA4-5D21-4227-9A12-2647E58639E3}"/>
                  </a:ext>
                </a:extLst>
              </p:cNvPr>
              <p:cNvSpPr/>
              <p:nvPr/>
            </p:nvSpPr>
            <p:spPr>
              <a:xfrm>
                <a:off x="973717" y="2164381"/>
                <a:ext cx="6687344" cy="1611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𝑈</m:t>
                      </m:r>
                      <m:d>
                        <m:dPr>
                          <m:ctrlPr>
                            <a:rPr lang="en-US" sz="4800" i="1">
                              <a:solidFill>
                                <a:prstClr val="black"/>
                              </a:solidFill>
                              <a:latin typeface="Cambria Math" panose="02040503050406030204" pitchFamily="18" charset="0"/>
                            </a:rPr>
                          </m:ctrlPr>
                        </m:dPr>
                        <m:e>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𝑇</m:t>
                              </m:r>
                            </m:e>
                            <m:sub>
                              <m:r>
                                <a:rPr lang="en-US" sz="4800" i="1">
                                  <a:solidFill>
                                    <a:prstClr val="black"/>
                                  </a:solidFill>
                                  <a:latin typeface="Cambria Math" panose="02040503050406030204" pitchFamily="18" charset="0"/>
                                </a:rPr>
                                <m:t>𝑠𝑐𝑑</m:t>
                              </m:r>
                            </m:sub>
                          </m:sSub>
                        </m:e>
                      </m:d>
                      <m:r>
                        <a:rPr lang="en-US" sz="4800" i="1">
                          <a:solidFill>
                            <a:prstClr val="black"/>
                          </a:solidFill>
                          <a:latin typeface="Cambria Math" panose="02040503050406030204" pitchFamily="18" charset="0"/>
                        </a:rPr>
                        <m:t>=</m:t>
                      </m:r>
                      <m:f>
                        <m:fPr>
                          <m:ctrlPr>
                            <a:rPr lang="en-US" sz="4800" i="1">
                              <a:solidFill>
                                <a:prstClr val="black"/>
                              </a:solidFill>
                              <a:latin typeface="Cambria Math" panose="02040503050406030204" pitchFamily="18" charset="0"/>
                            </a:rPr>
                          </m:ctrlPr>
                        </m:fPr>
                        <m:num>
                          <m:r>
                            <a:rPr lang="en-US" sz="4800" i="1">
                              <a:solidFill>
                                <a:prstClr val="black"/>
                              </a:solidFill>
                              <a:latin typeface="Cambria Math" panose="02040503050406030204" pitchFamily="18" charset="0"/>
                            </a:rPr>
                            <m:t>2⋅</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𝑒</m:t>
                              </m:r>
                            </m:e>
                            <m:sub>
                              <m:r>
                                <a:rPr lang="en-US" sz="4800" i="1">
                                  <a:solidFill>
                                    <a:prstClr val="black"/>
                                  </a:solidFill>
                                  <a:latin typeface="Cambria Math" panose="02040503050406030204" pitchFamily="18" charset="0"/>
                                </a:rPr>
                                <m:t>𝑠𝑐𝑑</m:t>
                              </m:r>
                            </m:sub>
                          </m:sSub>
                        </m:num>
                        <m:den>
                          <m:r>
                            <a:rPr lang="en-US" sz="4800" i="1">
                              <a:solidFill>
                                <a:prstClr val="black"/>
                              </a:solidFill>
                              <a:latin typeface="Cambria Math" panose="02040503050406030204" pitchFamily="18" charset="0"/>
                            </a:rPr>
                            <m:t>𝛿</m:t>
                          </m:r>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𝐼</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𝑉</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den>
                      </m:f>
                    </m:oMath>
                  </m:oMathPara>
                </a14:m>
                <a:endParaRPr lang="en-US" sz="4800" dirty="0"/>
              </a:p>
            </p:txBody>
          </p:sp>
        </mc:Choice>
        <mc:Fallback xmlns="">
          <p:sp>
            <p:nvSpPr>
              <p:cNvPr id="11" name="Rectangle 10">
                <a:extLst>
                  <a:ext uri="{FF2B5EF4-FFF2-40B4-BE49-F238E27FC236}">
                    <a16:creationId xmlns:a16="http://schemas.microsoft.com/office/drawing/2014/main" id="{728D7EA4-5D21-4227-9A12-2647E58639E3}"/>
                  </a:ext>
                </a:extLst>
              </p:cNvPr>
              <p:cNvSpPr>
                <a:spLocks noRot="1" noChangeAspect="1" noMove="1" noResize="1" noEditPoints="1" noAdjustHandles="1" noChangeArrowheads="1" noChangeShapeType="1" noTextEdit="1"/>
              </p:cNvSpPr>
              <p:nvPr/>
            </p:nvSpPr>
            <p:spPr>
              <a:xfrm>
                <a:off x="973717" y="2164381"/>
                <a:ext cx="6687344" cy="1611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600CCA0-4424-4DB3-B7AA-0A78F475E7B1}"/>
                  </a:ext>
                </a:extLst>
              </p:cNvPr>
              <p:cNvSpPr/>
              <p:nvPr/>
            </p:nvSpPr>
            <p:spPr>
              <a:xfrm>
                <a:off x="5690336" y="4783706"/>
                <a:ext cx="500329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𝛿</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𝑐𝑟𝑖𝑡</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den>
                      </m:f>
                      <m:r>
                        <a:rPr lang="en-US" sz="2800" i="1">
                          <a:latin typeface="Cambria Math" panose="02040503050406030204" pitchFamily="18" charset="0"/>
                        </a:rPr>
                        <m:t>⋅</m:t>
                      </m:r>
                      <m:r>
                        <a:rPr lang="en-US" sz="2800" i="1">
                          <a:latin typeface="Cambria Math" panose="02040503050406030204" pitchFamily="18" charset="0"/>
                        </a:rPr>
                        <m:t>𝐿</m:t>
                      </m:r>
                    </m:oMath>
                  </m:oMathPara>
                </a14:m>
                <a:endParaRPr lang="en-US" sz="2800" dirty="0"/>
              </a:p>
            </p:txBody>
          </p:sp>
        </mc:Choice>
        <mc:Fallback xmlns="">
          <p:sp>
            <p:nvSpPr>
              <p:cNvPr id="14" name="Rectangle 13">
                <a:extLst>
                  <a:ext uri="{FF2B5EF4-FFF2-40B4-BE49-F238E27FC236}">
                    <a16:creationId xmlns:a16="http://schemas.microsoft.com/office/drawing/2014/main" id="{E600CCA0-4424-4DB3-B7AA-0A78F475E7B1}"/>
                  </a:ext>
                </a:extLst>
              </p:cNvPr>
              <p:cNvSpPr>
                <a:spLocks noRot="1" noChangeAspect="1" noMove="1" noResize="1" noEditPoints="1" noAdjustHandles="1" noChangeArrowheads="1" noChangeShapeType="1" noTextEdit="1"/>
              </p:cNvSpPr>
              <p:nvPr/>
            </p:nvSpPr>
            <p:spPr>
              <a:xfrm>
                <a:off x="5690336" y="4783706"/>
                <a:ext cx="5003293" cy="9717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21768D-67E7-45F5-A314-5DA980977625}"/>
                  </a:ext>
                </a:extLst>
              </p:cNvPr>
              <p:cNvSpPr txBox="1"/>
              <p:nvPr/>
            </p:nvSpPr>
            <p:spPr>
              <a:xfrm>
                <a:off x="1047749" y="2212536"/>
                <a:ext cx="8940461" cy="1512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r>
                        <a:rPr lang="en-US" sz="4800" b="0" i="1" smtClean="0">
                          <a:latin typeface="Cambria Math" panose="02040503050406030204" pitchFamily="18" charset="0"/>
                        </a:rPr>
                        <m:t>𝐿</m:t>
                      </m:r>
                      <m:r>
                        <a:rPr lang="en-US" sz="4800" b="0" i="1" smtClean="0">
                          <a:latin typeface="Cambria Math" panose="02040503050406030204" pitchFamily="18" charset="0"/>
                        </a:rPr>
                        <m:t>)</m:t>
                      </m:r>
                    </m:oMath>
                  </m:oMathPara>
                </a14:m>
                <a:endParaRPr lang="en-US" sz="4800" dirty="0"/>
              </a:p>
            </p:txBody>
          </p:sp>
        </mc:Choice>
        <mc:Fallback xmlns="">
          <p:sp>
            <p:nvSpPr>
              <p:cNvPr id="16" name="TextBox 15">
                <a:extLst>
                  <a:ext uri="{FF2B5EF4-FFF2-40B4-BE49-F238E27FC236}">
                    <a16:creationId xmlns:a16="http://schemas.microsoft.com/office/drawing/2014/main" id="{7621768D-67E7-45F5-A314-5DA980977625}"/>
                  </a:ext>
                </a:extLst>
              </p:cNvPr>
              <p:cNvSpPr txBox="1">
                <a:spLocks noRot="1" noChangeAspect="1" noMove="1" noResize="1" noEditPoints="1" noAdjustHandles="1" noChangeArrowheads="1" noChangeShapeType="1" noTextEdit="1"/>
              </p:cNvSpPr>
              <p:nvPr/>
            </p:nvSpPr>
            <p:spPr>
              <a:xfrm>
                <a:off x="1047749" y="2212536"/>
                <a:ext cx="8940461" cy="15124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E8778AE-3CAC-4CBE-96D6-EA20638E3A16}"/>
                  </a:ext>
                </a:extLst>
              </p:cNvPr>
              <p:cNvSpPr/>
              <p:nvPr/>
            </p:nvSpPr>
            <p:spPr>
              <a:xfrm>
                <a:off x="2738858" y="4735762"/>
                <a:ext cx="189802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𝐿</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𝜇</m:t>
                          </m:r>
                          <m:sSup>
                            <m:sSupPr>
                              <m:ctrlPr>
                                <a:rPr lang="en-US" sz="2800" i="1">
                                  <a:latin typeface="Cambria Math" panose="02040503050406030204" pitchFamily="18" charset="0"/>
                                </a:rPr>
                              </m:ctrlPr>
                            </m:sSupPr>
                            <m:e>
                              <m:r>
                                <a:rPr lang="en-US" sz="2800" i="1">
                                  <a:latin typeface="Cambria Math" panose="02040503050406030204" pitchFamily="18" charset="0"/>
                                </a:rPr>
                                <m:t>𝑁</m:t>
                              </m:r>
                            </m:e>
                            <m:sup>
                              <m:r>
                                <a:rPr lang="en-US" sz="2800" i="1">
                                  <a:latin typeface="Cambria Math" panose="02040503050406030204" pitchFamily="18" charset="0"/>
                                </a:rPr>
                                <m:t>2</m:t>
                              </m:r>
                            </m:sup>
                          </m:sSup>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ℓ</m:t>
                          </m:r>
                        </m:den>
                      </m:f>
                    </m:oMath>
                  </m:oMathPara>
                </a14:m>
                <a:endParaRPr lang="en-US" sz="2800" dirty="0"/>
              </a:p>
            </p:txBody>
          </p:sp>
        </mc:Choice>
        <mc:Fallback xmlns="">
          <p:sp>
            <p:nvSpPr>
              <p:cNvPr id="15" name="Rectangle 14">
                <a:extLst>
                  <a:ext uri="{FF2B5EF4-FFF2-40B4-BE49-F238E27FC236}">
                    <a16:creationId xmlns:a16="http://schemas.microsoft.com/office/drawing/2014/main" id="{9E8778AE-3CAC-4CBE-96D6-EA20638E3A16}"/>
                  </a:ext>
                </a:extLst>
              </p:cNvPr>
              <p:cNvSpPr>
                <a:spLocks noRot="1" noChangeAspect="1" noMove="1" noResize="1" noEditPoints="1" noAdjustHandles="1" noChangeArrowheads="1" noChangeShapeType="1" noTextEdit="1"/>
              </p:cNvSpPr>
              <p:nvPr/>
            </p:nvSpPr>
            <p:spPr>
              <a:xfrm>
                <a:off x="2738858" y="4735762"/>
                <a:ext cx="1898020" cy="9569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5881989-9CDC-4C60-B4C5-E67A37614BEE}"/>
                  </a:ext>
                </a:extLst>
              </p:cNvPr>
              <p:cNvSpPr txBox="1"/>
              <p:nvPr/>
            </p:nvSpPr>
            <p:spPr>
              <a:xfrm>
                <a:off x="2834403" y="4832826"/>
                <a:ext cx="1706930" cy="892552"/>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Maximum ∆I </a:t>
                </a:r>
                <a14:m>
                  <m:oMath xmlns:m="http://schemas.openxmlformats.org/officeDocument/2006/math">
                    <m:r>
                      <a:rPr lang="en-US" sz="2600" b="1" i="1">
                        <a:latin typeface="Cambria Math" panose="02040503050406030204" pitchFamily="18" charset="0"/>
                        <a:ea typeface="Cambria Math" panose="02040503050406030204" pitchFamily="18" charset="0"/>
                      </a:rPr>
                      <m:t>∝</m:t>
                    </m:r>
                  </m:oMath>
                </a14:m>
                <a:r>
                  <a:rPr lang="en-US" sz="2600" b="1" dirty="0">
                    <a:latin typeface="Garamond" panose="02020404030301010803" pitchFamily="18" charset="0"/>
                  </a:rPr>
                  <a:t> L</a:t>
                </a:r>
              </a:p>
            </p:txBody>
          </p:sp>
        </mc:Choice>
        <mc:Fallback xmlns="">
          <p:sp>
            <p:nvSpPr>
              <p:cNvPr id="18" name="TextBox 17">
                <a:extLst>
                  <a:ext uri="{FF2B5EF4-FFF2-40B4-BE49-F238E27FC236}">
                    <a16:creationId xmlns:a16="http://schemas.microsoft.com/office/drawing/2014/main" id="{65881989-9CDC-4C60-B4C5-E67A37614BEE}"/>
                  </a:ext>
                </a:extLst>
              </p:cNvPr>
              <p:cNvSpPr txBox="1">
                <a:spLocks noRot="1" noChangeAspect="1" noMove="1" noResize="1" noEditPoints="1" noAdjustHandles="1" noChangeArrowheads="1" noChangeShapeType="1" noTextEdit="1"/>
              </p:cNvSpPr>
              <p:nvPr/>
            </p:nvSpPr>
            <p:spPr>
              <a:xfrm>
                <a:off x="2834403" y="4832826"/>
                <a:ext cx="1706930" cy="892552"/>
              </a:xfrm>
              <a:prstGeom prst="rect">
                <a:avLst/>
              </a:prstGeom>
              <a:blipFill>
                <a:blip r:embed="rId8"/>
                <a:stretch>
                  <a:fillRect l="-2389" t="-1887" r="-6485" b="-10692"/>
                </a:stretch>
              </a:blipFill>
              <a:ln w="76200">
                <a:solidFill>
                  <a:srgbClr val="FF0000"/>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497D90B-595B-4F28-8CF4-AA4838BB4957}"/>
              </a:ext>
            </a:extLst>
          </p:cNvPr>
          <p:cNvGrpSpPr/>
          <p:nvPr/>
        </p:nvGrpSpPr>
        <p:grpSpPr>
          <a:xfrm>
            <a:off x="263698" y="4581295"/>
            <a:ext cx="1557268" cy="1358790"/>
            <a:chOff x="937846" y="3196492"/>
            <a:chExt cx="1961661" cy="1711642"/>
          </a:xfrm>
        </p:grpSpPr>
        <p:sp>
          <p:nvSpPr>
            <p:cNvPr id="20" name="Rectangle 19">
              <a:extLst>
                <a:ext uri="{FF2B5EF4-FFF2-40B4-BE49-F238E27FC236}">
                  <a16:creationId xmlns:a16="http://schemas.microsoft.com/office/drawing/2014/main" id="{0E7D86EB-E8A2-4058-B546-3F24CE55DD3E}"/>
                </a:ext>
              </a:extLst>
            </p:cNvPr>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8">
              <a:extLst>
                <a:ext uri="{FF2B5EF4-FFF2-40B4-BE49-F238E27FC236}">
                  <a16:creationId xmlns:a16="http://schemas.microsoft.com/office/drawing/2014/main" id="{18EC9600-DDA9-4769-A3E9-50AC1D42E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23" name="Straight Arrow Connector 22">
            <a:extLst>
              <a:ext uri="{FF2B5EF4-FFF2-40B4-BE49-F238E27FC236}">
                <a16:creationId xmlns:a16="http://schemas.microsoft.com/office/drawing/2014/main" id="{23E3F790-6ACD-4F97-9C3B-06CA42A62288}"/>
              </a:ext>
            </a:extLst>
          </p:cNvPr>
          <p:cNvCxnSpPr>
            <a:cxnSpLocks/>
          </p:cNvCxnSpPr>
          <p:nvPr/>
        </p:nvCxnSpPr>
        <p:spPr>
          <a:xfrm>
            <a:off x="1986584" y="5279102"/>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7742D0-80C8-40BF-8D0D-4605D61641B9}"/>
              </a:ext>
            </a:extLst>
          </p:cNvPr>
          <p:cNvCxnSpPr>
            <a:cxnSpLocks/>
          </p:cNvCxnSpPr>
          <p:nvPr/>
        </p:nvCxnSpPr>
        <p:spPr>
          <a:xfrm>
            <a:off x="4774734" y="5260689"/>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par>
                          <p:cTn id="46" fill="hold">
                            <p:stCondLst>
                              <p:cond delay="1000"/>
                            </p:stCondLst>
                            <p:childTnLst>
                              <p:par>
                                <p:cTn id="47" presetID="10" presetClass="exit" presetSubtype="0" fill="hold" grpId="1" nodeType="after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2"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par>
                          <p:cTn id="71" fill="hold">
                            <p:stCondLst>
                              <p:cond delay="1000"/>
                            </p:stCondLst>
                            <p:childTnLst>
                              <p:par>
                                <p:cTn id="72" presetID="10" presetClass="exit" presetSubtype="0" fill="hold" nodeType="after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6" grpId="0"/>
      <p:bldP spid="16" grpId="1"/>
      <p:bldP spid="15" grpId="0"/>
      <p:bldP spid="15" grpId="2"/>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Evaluation and Results</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31</a:t>
            </a:fld>
            <a:endParaRPr lang="en-US" dirty="0"/>
          </a:p>
        </p:txBody>
      </p:sp>
    </p:spTree>
    <p:extLst>
      <p:ext uri="{BB962C8B-B14F-4D97-AF65-F5344CB8AC3E}">
        <p14:creationId xmlns:p14="http://schemas.microsoft.com/office/powerpoint/2010/main" val="45294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 Setup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32</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907981" y="1751973"/>
            <a:ext cx="6041366" cy="4323820"/>
          </a:xfrm>
          <a:prstGeom prst="rect">
            <a:avLst/>
          </a:prstGeom>
          <a:ln w="76200">
            <a:solidFill>
              <a:srgbClr val="0C544A"/>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143" y="2446284"/>
            <a:ext cx="3387655" cy="3229897"/>
          </a:xfrm>
          <a:prstGeom prst="rect">
            <a:avLst/>
          </a:prstGeom>
        </p:spPr>
      </p:pic>
      <p:sp>
        <p:nvSpPr>
          <p:cNvPr id="17" name="Rectangle 16"/>
          <p:cNvSpPr/>
          <p:nvPr/>
        </p:nvSpPr>
        <p:spPr>
          <a:xfrm>
            <a:off x="8393502" y="2931173"/>
            <a:ext cx="464017" cy="464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93501" y="4670833"/>
            <a:ext cx="464017" cy="4640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46710" y="1912305"/>
            <a:ext cx="969034" cy="6491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43550" y="2236862"/>
            <a:ext cx="1391730" cy="5607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20351" y="2313319"/>
            <a:ext cx="969034" cy="124939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50030" y="3064996"/>
            <a:ext cx="398253" cy="53483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219422" y="3027872"/>
            <a:ext cx="1297208" cy="203583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11113" y="2832083"/>
            <a:ext cx="598155" cy="95753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00220" y="4439010"/>
            <a:ext cx="969034" cy="1370135"/>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5044" y="2821352"/>
            <a:ext cx="1664899" cy="778481"/>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0187" y="3654630"/>
            <a:ext cx="1898095" cy="20358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48282" y="3967851"/>
            <a:ext cx="2812212" cy="147803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790314" y="3449866"/>
            <a:ext cx="1429108"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57607" y="3234495"/>
            <a:ext cx="440843"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Processor: PIC18F45K20    Speed: 64MHz    ADC: 10-bit</a:t>
            </a:r>
          </a:p>
        </p:txBody>
      </p:sp>
    </p:spTree>
    <p:extLst>
      <p:ext uri="{BB962C8B-B14F-4D97-AF65-F5344CB8AC3E}">
        <p14:creationId xmlns:p14="http://schemas.microsoft.com/office/powerpoint/2010/main" val="36087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xit" presetSubtype="0" fill="hold" grpId="1" nodeType="with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xit" presetSubtype="0" fill="hold" grpId="1" nodeType="withEffect">
                                  <p:stCondLst>
                                    <p:cond delay="0"/>
                                  </p:stCondLst>
                                  <p:childTnLst>
                                    <p:animEffect transition="out" filter="fade">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Experimentation: FUL and HSF Shorts</a:t>
            </a:r>
          </a:p>
        </p:txBody>
      </p:sp>
      <p:sp>
        <p:nvSpPr>
          <p:cNvPr id="8" name="Content Placeholder 7"/>
          <p:cNvSpPr>
            <a:spLocks noGrp="1"/>
          </p:cNvSpPr>
          <p:nvPr>
            <p:ph sz="half" idx="2"/>
          </p:nvPr>
        </p:nvSpPr>
        <p:spPr>
          <a:xfrm>
            <a:off x="838200" y="5210000"/>
            <a:ext cx="11353800" cy="1286049"/>
          </a:xfrm>
        </p:spPr>
        <p:txBody>
          <a:bodyPr>
            <a:normAutofit/>
          </a:bodyPr>
          <a:lstStyle/>
          <a:p>
            <a:r>
              <a:rPr lang="en-US" dirty="0"/>
              <a:t> </a:t>
            </a:r>
            <a:r>
              <a:rPr lang="en-US" sz="2400" dirty="0"/>
              <a:t>Experiment 1 : Fault Under Load (FUL); Experiment 2 : Hard-Switching Fault (HSF)</a:t>
            </a:r>
          </a:p>
          <a:p>
            <a:r>
              <a:rPr lang="en-US" sz="2400" b="1" dirty="0"/>
              <a:t> </a:t>
            </a:r>
            <a:r>
              <a:rPr lang="en-US" b="1" dirty="0"/>
              <a:t>Critical current is 150 mA</a:t>
            </a:r>
          </a:p>
          <a:p>
            <a:pPr marL="0" indent="0">
              <a:buNone/>
            </a:pPr>
            <a:endParaRPr lang="en-US" sz="24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33</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3" name="Picture 2"/>
          <p:cNvPicPr>
            <a:picLocks noChangeAspect="1"/>
          </p:cNvPicPr>
          <p:nvPr/>
        </p:nvPicPr>
        <p:blipFill rotWithShape="1">
          <a:blip r:embed="rId3"/>
          <a:srcRect l="27016" t="33277" r="11344" b="19271"/>
          <a:stretch/>
        </p:blipFill>
        <p:spPr>
          <a:xfrm>
            <a:off x="1775710" y="1572449"/>
            <a:ext cx="8640580" cy="3637553"/>
          </a:xfrm>
          <a:prstGeom prst="rect">
            <a:avLst/>
          </a:prstGeom>
        </p:spPr>
      </p:pic>
      <p:sp>
        <p:nvSpPr>
          <p:cNvPr id="2" name="Rectangle 1"/>
          <p:cNvSpPr/>
          <p:nvPr/>
        </p:nvSpPr>
        <p:spPr>
          <a:xfrm>
            <a:off x="4991100" y="1685926"/>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466" y="5718785"/>
            <a:ext cx="1316169" cy="4399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15618" y="1628365"/>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1909" y="1675135"/>
            <a:ext cx="5819109" cy="4679284"/>
          </a:xfrm>
          <a:prstGeom prst="rect">
            <a:avLst/>
          </a:prstGeom>
        </p:spPr>
      </p:pic>
      <p:pic>
        <p:nvPicPr>
          <p:cNvPr id="11" name="Picture 10"/>
          <p:cNvPicPr>
            <a:picLocks noChangeAspect="1"/>
          </p:cNvPicPr>
          <p:nvPr/>
        </p:nvPicPr>
        <p:blipFill>
          <a:blip r:embed="rId4"/>
          <a:stretch>
            <a:fillRect/>
          </a:stretch>
        </p:blipFill>
        <p:spPr>
          <a:xfrm>
            <a:off x="6096000" y="1675135"/>
            <a:ext cx="5723961" cy="4679284"/>
          </a:xfrm>
          <a:prstGeom prst="rect">
            <a:avLst/>
          </a:prstGeom>
        </p:spPr>
      </p:pic>
      <p:sp>
        <p:nvSpPr>
          <p:cNvPr id="4" name="Title 3"/>
          <p:cNvSpPr>
            <a:spLocks noGrp="1"/>
          </p:cNvSpPr>
          <p:nvPr>
            <p:ph type="title"/>
          </p:nvPr>
        </p:nvSpPr>
        <p:spPr/>
        <p:txBody>
          <a:bodyPr/>
          <a:lstStyle/>
          <a:p>
            <a:r>
              <a:rPr lang="en-US" dirty="0"/>
              <a:t>Experimentation: Scaling</a:t>
            </a:r>
          </a:p>
        </p:txBody>
      </p:sp>
      <p:sp>
        <p:nvSpPr>
          <p:cNvPr id="5" name="Content Placeholder 4"/>
          <p:cNvSpPr>
            <a:spLocks noGrp="1"/>
          </p:cNvSpPr>
          <p:nvPr>
            <p:ph sz="half" idx="1"/>
          </p:nvPr>
        </p:nvSpPr>
        <p:spPr/>
        <p:txBody>
          <a:bodyPr anchor="ctr"/>
          <a:lstStyle/>
          <a:p>
            <a:pPr marL="0" indent="0" algn="ctr">
              <a:buNone/>
            </a:pPr>
            <a:r>
              <a:rPr lang="en-US" b="1" dirty="0">
                <a:sym typeface="Wingdings" panose="05000000000000000000" pitchFamily="2" charset="2"/>
              </a:rPr>
              <a:t>Smaller utilization</a:t>
            </a:r>
          </a:p>
          <a:p>
            <a:pPr marL="0" indent="0" algn="ctr">
              <a:buNone/>
            </a:pPr>
            <a:r>
              <a:rPr lang="en-US" b="1" dirty="0">
                <a:sym typeface="Wingdings" panose="05000000000000000000" pitchFamily="2" charset="2"/>
              </a:rPr>
              <a:t>=</a:t>
            </a:r>
          </a:p>
          <a:p>
            <a:pPr marL="0" indent="0" algn="ctr">
              <a:buNone/>
            </a:pPr>
            <a:r>
              <a:rPr lang="en-US" b="1" dirty="0">
                <a:sym typeface="Wingdings" panose="05000000000000000000" pitchFamily="2" charset="2"/>
              </a:rPr>
              <a:t>larger current at time of detection</a:t>
            </a:r>
            <a:endParaRPr lang="en-US" b="1" dirty="0"/>
          </a:p>
        </p:txBody>
      </p:sp>
      <p:sp>
        <p:nvSpPr>
          <p:cNvPr id="6" name="Content Placeholder 5"/>
          <p:cNvSpPr>
            <a:spLocks noGrp="1"/>
          </p:cNvSpPr>
          <p:nvPr>
            <p:ph sz="half" idx="2"/>
          </p:nvPr>
        </p:nvSpPr>
        <p:spPr/>
        <p:txBody>
          <a:bodyPr anchor="ctr"/>
          <a:lstStyle/>
          <a:p>
            <a:pPr marL="0" indent="0" algn="ctr">
              <a:buNone/>
            </a:pPr>
            <a:r>
              <a:rPr lang="en-US" b="1" dirty="0">
                <a:sym typeface="Wingdings" panose="05000000000000000000" pitchFamily="2" charset="2"/>
              </a:rPr>
              <a:t>Smaller inductance</a:t>
            </a:r>
          </a:p>
          <a:p>
            <a:pPr marL="0" indent="0" algn="ctr">
              <a:buNone/>
            </a:pPr>
            <a:r>
              <a:rPr lang="en-US" b="1" dirty="0">
                <a:sym typeface="Wingdings" panose="05000000000000000000" pitchFamily="2" charset="2"/>
              </a:rPr>
              <a:t>=</a:t>
            </a:r>
            <a:br>
              <a:rPr lang="en-US" b="1" dirty="0">
                <a:sym typeface="Wingdings" panose="05000000000000000000" pitchFamily="2" charset="2"/>
              </a:rPr>
            </a:br>
            <a:r>
              <a:rPr lang="en-US" b="1" dirty="0">
                <a:sym typeface="Wingdings" panose="05000000000000000000" pitchFamily="2" charset="2"/>
              </a:rPr>
              <a:t>larger current at time of detection</a:t>
            </a:r>
            <a:endParaRPr lang="en-US" dirty="0"/>
          </a:p>
        </p:txBody>
      </p:sp>
      <p:sp>
        <p:nvSpPr>
          <p:cNvPr id="3" name="Slide Number Placeholder 2"/>
          <p:cNvSpPr>
            <a:spLocks noGrp="1"/>
          </p:cNvSpPr>
          <p:nvPr>
            <p:ph type="sldNum" sz="quarter" idx="12"/>
          </p:nvPr>
        </p:nvSpPr>
        <p:spPr/>
        <p:txBody>
          <a:bodyPr/>
          <a:lstStyle/>
          <a:p>
            <a:fld id="{9C75D887-1A03-4ABF-9F74-03C35FBA7AA7}" type="slidenum">
              <a:rPr lang="en-US" smtClean="0"/>
              <a:pPr/>
              <a:t>34</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spTree>
    <p:extLst>
      <p:ext uri="{BB962C8B-B14F-4D97-AF65-F5344CB8AC3E}">
        <p14:creationId xmlns:p14="http://schemas.microsoft.com/office/powerpoint/2010/main" val="25273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xEl>
                                              <p:pRg st="1" end="1"/>
                                            </p:txEl>
                                          </p:spTgt>
                                        </p:tgtEl>
                                      </p:cBhvr>
                                    </p:animEffect>
                                    <p:set>
                                      <p:cBhvr>
                                        <p:cTn id="18" dur="1" fill="hold">
                                          <p:stCondLst>
                                            <p:cond delay="499"/>
                                          </p:stCondLst>
                                        </p:cTn>
                                        <p:tgtEl>
                                          <p:spTgt spid="6">
                                            <p:txEl>
                                              <p:pRg st="1" end="1"/>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xEl>
                                              <p:pRg st="0" end="0"/>
                                            </p:txEl>
                                          </p:spTgt>
                                        </p:tgtEl>
                                      </p:cBhvr>
                                    </p:animEffect>
                                    <p:set>
                                      <p:cBhvr>
                                        <p:cTn id="39" dur="1" fill="hold">
                                          <p:stCondLst>
                                            <p:cond delay="499"/>
                                          </p:stCondLst>
                                        </p:cTn>
                                        <p:tgtEl>
                                          <p:spTgt spid="5">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xEl>
                                              <p:pRg st="1" end="1"/>
                                            </p:txEl>
                                          </p:spTgt>
                                        </p:tgtEl>
                                      </p:cBhvr>
                                    </p:animEffect>
                                    <p:set>
                                      <p:cBhvr>
                                        <p:cTn id="42" dur="1" fill="hold">
                                          <p:stCondLst>
                                            <p:cond delay="499"/>
                                          </p:stCondLst>
                                        </p:cTn>
                                        <p:tgtEl>
                                          <p:spTgt spid="5">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xEl>
                                              <p:pRg st="2" end="2"/>
                                            </p:txEl>
                                          </p:spTgt>
                                        </p:tgtEl>
                                      </p:cBhvr>
                                    </p:animEffect>
                                    <p:set>
                                      <p:cBhvr>
                                        <p:cTn id="45" dur="1" fill="hold">
                                          <p:stCondLst>
                                            <p:cond delay="499"/>
                                          </p:stCondLst>
                                        </p:cTn>
                                        <p:tgtEl>
                                          <p:spTgt spid="5">
                                            <p:txEl>
                                              <p:pRg st="2" end="2"/>
                                            </p:txEl>
                                          </p:spTgt>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5" grpId="1" uiExpand="1" build="allAtOnce"/>
      <p:bldP spid="6" grpId="0" uiExpand="1" build="allAtOnce"/>
      <p:bldP spid="6" grpId="1"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Short Detection with Varied Period</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chor="ct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𝑚𝑎𝑥</m:t>
                              </m:r>
                            </m:sub>
                          </m:sSub>
                          <m:r>
                            <a:rPr lang="en-US" i="1">
                              <a:latin typeface="Cambria Math" panose="02040503050406030204" pitchFamily="18" charset="0"/>
                            </a:rPr>
                            <m:t>)</m:t>
                          </m:r>
                        </m:num>
                        <m:den>
                          <m:r>
                            <a:rPr lang="en-US" i="1">
                              <a:latin typeface="Cambria Math" panose="02040503050406030204" pitchFamily="18" charset="0"/>
                            </a:rPr>
                            <m:t>2</m:t>
                          </m:r>
                        </m:den>
                      </m:f>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75D887-1A03-4ABF-9F74-03C35FBA7AA7}" type="slidenum">
              <a:rPr lang="en-US" smtClean="0"/>
              <a:pPr/>
              <a:t>35</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15" name="Content Placeholder 14">
            <a:extLst>
              <a:ext uri="{FF2B5EF4-FFF2-40B4-BE49-F238E27FC236}">
                <a16:creationId xmlns:a16="http://schemas.microsoft.com/office/drawing/2014/main" id="{7159D09C-C2E5-46BB-A124-B0B7DE5532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22543" y="1825625"/>
            <a:ext cx="5012913" cy="4351338"/>
          </a:xfrm>
        </p:spPr>
      </p:pic>
      <p:grpSp>
        <p:nvGrpSpPr>
          <p:cNvPr id="16" name="Group 15">
            <a:extLst>
              <a:ext uri="{FF2B5EF4-FFF2-40B4-BE49-F238E27FC236}">
                <a16:creationId xmlns:a16="http://schemas.microsoft.com/office/drawing/2014/main" id="{D43A79C9-D6FC-4F9A-A972-9CBA039CE011}"/>
              </a:ext>
            </a:extLst>
          </p:cNvPr>
          <p:cNvGrpSpPr/>
          <p:nvPr/>
        </p:nvGrpSpPr>
        <p:grpSpPr>
          <a:xfrm>
            <a:off x="6172198" y="2274769"/>
            <a:ext cx="5181600" cy="3453050"/>
            <a:chOff x="914400" y="1825625"/>
            <a:chExt cx="10439398" cy="2608723"/>
          </a:xfrm>
        </p:grpSpPr>
        <p:sp>
          <p:nvSpPr>
            <p:cNvPr id="17" name="Rectangle 16">
              <a:extLst>
                <a:ext uri="{FF2B5EF4-FFF2-40B4-BE49-F238E27FC236}">
                  <a16:creationId xmlns:a16="http://schemas.microsoft.com/office/drawing/2014/main" id="{439EC1E5-A9EC-4E2A-931C-2DB3A7F7814F}"/>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8" name="Rectangle 17">
              <a:extLst>
                <a:ext uri="{FF2B5EF4-FFF2-40B4-BE49-F238E27FC236}">
                  <a16:creationId xmlns:a16="http://schemas.microsoft.com/office/drawing/2014/main" id="{62C45D0A-84B6-4933-AFF6-46AD815514CB}"/>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spTree>
    <p:extLst>
      <p:ext uri="{BB962C8B-B14F-4D97-AF65-F5344CB8AC3E}">
        <p14:creationId xmlns:p14="http://schemas.microsoft.com/office/powerpoint/2010/main" val="30273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36</a:t>
            </a:fld>
            <a:endParaRPr lang="en-US" dirty="0"/>
          </a:p>
        </p:txBody>
      </p:sp>
    </p:spTree>
    <p:extLst>
      <p:ext uri="{BB962C8B-B14F-4D97-AF65-F5344CB8AC3E}">
        <p14:creationId xmlns:p14="http://schemas.microsoft.com/office/powerpoint/2010/main" val="4082338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Contribution Summary and Future Work</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37</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444971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Previous Publication</a:t>
            </a:r>
          </a:p>
        </p:txBody>
      </p:sp>
      <p:sp>
        <p:nvSpPr>
          <p:cNvPr id="6" name="Content Placeholder 5"/>
          <p:cNvSpPr>
            <a:spLocks noGrp="1"/>
          </p:cNvSpPr>
          <p:nvPr>
            <p:ph idx="1"/>
          </p:nvPr>
        </p:nvSpPr>
        <p:spPr>
          <a:xfrm>
            <a:off x="838200" y="1825625"/>
            <a:ext cx="10515598" cy="4351338"/>
          </a:xfrm>
        </p:spPr>
        <p:txBody>
          <a:bodyPr anchor="ctr">
            <a:noAutofit/>
          </a:bodyPr>
          <a:lstStyle/>
          <a:p>
            <a:pPr marL="0" indent="0">
              <a:buNone/>
            </a:pPr>
            <a:r>
              <a:rPr lang="en-US" dirty="0"/>
              <a:t>Honors Sr. Thesis, Wayne State University, Detroit, USA. May 2016</a:t>
            </a:r>
          </a:p>
          <a:p>
            <a:pPr lvl="1"/>
            <a:r>
              <a:rPr lang="en-US" dirty="0"/>
              <a:t>Advisor: Prof. Nathan Fisher</a:t>
            </a:r>
          </a:p>
          <a:p>
            <a:pPr marL="0" indent="0">
              <a:buNone/>
            </a:pPr>
            <a:endParaRPr lang="en-US" dirty="0"/>
          </a:p>
          <a:p>
            <a:pPr marL="0" indent="0">
              <a:buNone/>
            </a:pPr>
            <a:r>
              <a:rPr lang="en-US" dirty="0"/>
              <a:t>23rd IEEE International Conference on Embedded and Real-Time Computing Systems and Applications, Hsinchu, Taiwan. Aug. 2017</a:t>
            </a:r>
          </a:p>
          <a:p>
            <a:pPr lvl="1"/>
            <a:r>
              <a:rPr lang="en-US" dirty="0"/>
              <a:t>Advisor: Prof. Nathan Fisher</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38</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822351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39</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
        <p:nvSpPr>
          <p:cNvPr id="9" name="TextBox 8">
            <a:extLst>
              <a:ext uri="{FF2B5EF4-FFF2-40B4-BE49-F238E27FC236}">
                <a16:creationId xmlns:a16="http://schemas.microsoft.com/office/drawing/2014/main" id="{5FEF5DB3-9203-4DA3-9329-360402B9F01E}"/>
              </a:ext>
            </a:extLst>
          </p:cNvPr>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Questions?		aaron.willcock@wayne.edu</a:t>
            </a:r>
          </a:p>
        </p:txBody>
      </p:sp>
      <p:sp>
        <p:nvSpPr>
          <p:cNvPr id="10" name="TextBox 9">
            <a:extLst>
              <a:ext uri="{FF2B5EF4-FFF2-40B4-BE49-F238E27FC236}">
                <a16:creationId xmlns:a16="http://schemas.microsoft.com/office/drawing/2014/main" id="{5D115768-59C6-491A-BB5A-57E29E49665C}"/>
              </a:ext>
            </a:extLst>
          </p:cNvPr>
          <p:cNvSpPr txBox="1"/>
          <p:nvPr/>
        </p:nvSpPr>
        <p:spPr>
          <a:xfrm>
            <a:off x="-1" y="5936817"/>
            <a:ext cx="12191999" cy="338554"/>
          </a:xfrm>
          <a:prstGeom prst="rect">
            <a:avLst/>
          </a:prstGeom>
          <a:noFill/>
        </p:spPr>
        <p:txBody>
          <a:bodyPr wrap="square" rtlCol="0">
            <a:spAutoFit/>
          </a:bodyPr>
          <a:lstStyle/>
          <a:p>
            <a:pPr algn="ctr"/>
            <a:r>
              <a:rPr lang="en-US" sz="1600" b="1" dirty="0">
                <a:latin typeface="Garamond" panose="02020404030301010803" pitchFamily="18" charset="0"/>
              </a:rPr>
              <a:t>Disclaimer: No toasters were harmed during this research.</a:t>
            </a:r>
          </a:p>
        </p:txBody>
      </p:sp>
    </p:spTree>
    <p:extLst>
      <p:ext uri="{BB962C8B-B14F-4D97-AF65-F5344CB8AC3E}">
        <p14:creationId xmlns:p14="http://schemas.microsoft.com/office/powerpoint/2010/main" val="2250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Your Home is Not Alone</a:t>
            </a:r>
          </a:p>
        </p:txBody>
      </p:sp>
      <p:sp>
        <p:nvSpPr>
          <p:cNvPr id="13" name="Content Placeholder 12">
            <a:extLst>
              <a:ext uri="{FF2B5EF4-FFF2-40B4-BE49-F238E27FC236}">
                <a16:creationId xmlns:a16="http://schemas.microsoft.com/office/drawing/2014/main" id="{6F5F9D7B-E4FA-434F-946B-D10C8654AF92}"/>
              </a:ext>
            </a:extLst>
          </p:cNvPr>
          <p:cNvSpPr>
            <a:spLocks noGrp="1"/>
          </p:cNvSpPr>
          <p:nvPr>
            <p:ph sz="half" idx="1"/>
          </p:nvPr>
        </p:nvSpPr>
        <p:spPr/>
        <p:txBody>
          <a:bodyPr>
            <a:normAutofit lnSpcReduction="10000"/>
          </a:bodyPr>
          <a:lstStyle/>
          <a:p>
            <a:pPr marL="0" indent="0">
              <a:buNone/>
            </a:pPr>
            <a:r>
              <a:rPr lang="en-US" dirty="0"/>
              <a:t>Home Applications:</a:t>
            </a:r>
          </a:p>
          <a:p>
            <a:pPr lvl="1"/>
            <a:r>
              <a:rPr lang="en-US" dirty="0"/>
              <a:t>Photovoltaics</a:t>
            </a:r>
          </a:p>
          <a:p>
            <a:pPr marL="0" indent="0">
              <a:buNone/>
            </a:pPr>
            <a:endParaRPr lang="en-US" dirty="0"/>
          </a:p>
          <a:p>
            <a:pPr marL="0" indent="0">
              <a:buNone/>
            </a:pPr>
            <a:r>
              <a:rPr lang="en-US" dirty="0"/>
              <a:t>Industrial Electronics:</a:t>
            </a:r>
          </a:p>
          <a:p>
            <a:pPr lvl="1"/>
            <a:r>
              <a:rPr lang="en-US" dirty="0"/>
              <a:t>Devices using Insulated Gate Bipolar Transistors (IGBTs)</a:t>
            </a:r>
          </a:p>
          <a:p>
            <a:pPr marL="0" indent="0">
              <a:buNone/>
            </a:pPr>
            <a:endParaRPr lang="en-US" dirty="0"/>
          </a:p>
          <a:p>
            <a:pPr marL="0" indent="0">
              <a:buNone/>
            </a:pPr>
            <a:r>
              <a:rPr lang="en-US" dirty="0"/>
              <a:t>In General:</a:t>
            </a:r>
          </a:p>
          <a:p>
            <a:pPr lvl="1"/>
            <a:r>
              <a:rPr lang="en-US" dirty="0"/>
              <a:t>Power Converters / Inverters</a:t>
            </a:r>
            <a:br>
              <a:rPr lang="en-US" dirty="0"/>
            </a:br>
            <a:r>
              <a:rPr lang="en-US" dirty="0"/>
              <a:t>(AC → DC, DC → AC)</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4</a:t>
            </a:fld>
            <a:endParaRPr lang="en-US" dirty="0"/>
          </a:p>
        </p:txBody>
      </p:sp>
      <p:pic>
        <p:nvPicPr>
          <p:cNvPr id="6" name="Content Placeholder 5">
            <a:extLst>
              <a:ext uri="{FF2B5EF4-FFF2-40B4-BE49-F238E27FC236}">
                <a16:creationId xmlns:a16="http://schemas.microsoft.com/office/drawing/2014/main" id="{A9CC7D11-B38E-4FC1-BD08-5A8C648D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1972470"/>
            <a:ext cx="5172073" cy="3879055"/>
          </a:xfrm>
          <a:prstGeom prst="rect">
            <a:avLst/>
          </a:prstGeom>
        </p:spPr>
      </p:pic>
      <p:pic>
        <p:nvPicPr>
          <p:cNvPr id="3" name="Picture 2">
            <a:extLst>
              <a:ext uri="{FF2B5EF4-FFF2-40B4-BE49-F238E27FC236}">
                <a16:creationId xmlns:a16="http://schemas.microsoft.com/office/drawing/2014/main" id="{E7F085FE-4CF4-4C2B-AC6C-63389FE578BD}"/>
              </a:ext>
            </a:extLst>
          </p:cNvPr>
          <p:cNvPicPr>
            <a:picLocks noChangeAspect="1"/>
          </p:cNvPicPr>
          <p:nvPr/>
        </p:nvPicPr>
        <p:blipFill rotWithShape="1">
          <a:blip r:embed="rId4">
            <a:extLst>
              <a:ext uri="{28A0092B-C50C-407E-A947-70E740481C1C}">
                <a14:useLocalDpi xmlns:a14="http://schemas.microsoft.com/office/drawing/2010/main" val="0"/>
              </a:ext>
            </a:extLst>
          </a:blip>
          <a:srcRect r="10734"/>
          <a:stretch/>
        </p:blipFill>
        <p:spPr>
          <a:xfrm>
            <a:off x="6181725" y="1972470"/>
            <a:ext cx="5194004" cy="3879054"/>
          </a:xfrm>
          <a:prstGeom prst="rect">
            <a:avLst/>
          </a:prstGeom>
        </p:spPr>
      </p:pic>
    </p:spTree>
    <p:extLst>
      <p:ext uri="{BB962C8B-B14F-4D97-AF65-F5344CB8AC3E}">
        <p14:creationId xmlns:p14="http://schemas.microsoft.com/office/powerpoint/2010/main" val="6960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40</a:t>
            </a:fld>
            <a:endParaRPr lang="en-US" dirty="0"/>
          </a:p>
        </p:txBody>
      </p:sp>
      <p:pic>
        <p:nvPicPr>
          <p:cNvPr id="6" name="Content Placeholder 1"/>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779346" y="194188"/>
            <a:ext cx="8926753" cy="6527287"/>
          </a:xfrm>
          <a:prstGeom prst="rect">
            <a:avLst/>
          </a:prstGeom>
          <a:ln w="76200">
            <a:solidFill>
              <a:srgbClr val="0C544A"/>
            </a:solidFill>
          </a:ln>
        </p:spPr>
      </p:pic>
    </p:spTree>
    <p:extLst>
      <p:ext uri="{BB962C8B-B14F-4D97-AF65-F5344CB8AC3E}">
        <p14:creationId xmlns:p14="http://schemas.microsoft.com/office/powerpoint/2010/main" val="425547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41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 y="96819"/>
            <a:ext cx="10940527" cy="6154046"/>
          </a:xfrm>
          <a:prstGeom prst="rect">
            <a:avLst/>
          </a:prstGeom>
          <a:ln w="76200">
            <a:solidFill>
              <a:srgbClr val="0C544A"/>
            </a:solidFill>
          </a:ln>
        </p:spPr>
      </p:pic>
    </p:spTree>
    <p:extLst>
      <p:ext uri="{BB962C8B-B14F-4D97-AF65-F5344CB8AC3E}">
        <p14:creationId xmlns:p14="http://schemas.microsoft.com/office/powerpoint/2010/main" val="2702954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42</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6835" y="4722332"/>
            <a:ext cx="2149642" cy="1200329"/>
          </a:xfrm>
          <a:prstGeom prst="rect">
            <a:avLst/>
          </a:prstGeom>
          <a:noFill/>
          <a:ln w="76200">
            <a:solidFill>
              <a:schemeClr val="accent6"/>
            </a:solidFill>
          </a:ln>
        </p:spPr>
        <p:txBody>
          <a:bodyPr wrap="square" rtlCol="0">
            <a:spAutoFit/>
          </a:bodyPr>
          <a:lstStyle/>
          <a:p>
            <a:pPr algn="ctr"/>
            <a:r>
              <a:rPr lang="en-US" sz="3600" dirty="0"/>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46831" y="4715028"/>
            <a:ext cx="11106963" cy="1200329"/>
            <a:chOff x="246835" y="4722332"/>
            <a:chExt cx="11106963"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835" y="4722332"/>
              <a:ext cx="2149642" cy="1200329"/>
            </a:xfrm>
            <a:prstGeom prst="rect">
              <a:avLst/>
            </a:prstGeom>
            <a:noFill/>
            <a:ln w="76200">
              <a:solidFill>
                <a:srgbClr val="FFC000"/>
              </a:solidFill>
            </a:ln>
          </p:spPr>
          <p:txBody>
            <a:bodyPr wrap="square" rtlCol="0">
              <a:spAutoFit/>
            </a:bodyPr>
            <a:lstStyle/>
            <a:p>
              <a:pPr algn="ctr"/>
              <a:r>
                <a:rPr lang="en-US" sz="3600" dirty="0"/>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2671774"/>
            <a:ext cx="11085039" cy="1204112"/>
            <a:chOff x="268755" y="2671774"/>
            <a:chExt cx="11085039"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dirty="0"/>
                <a:t>Critical Current</a:t>
              </a:r>
            </a:p>
          </p:txBody>
        </p:sp>
        <p:cxnSp>
          <p:nvCxnSpPr>
            <p:cNvPr id="18" name="Straight Connector 17"/>
            <p:cNvCxnSpPr/>
            <p:nvPr/>
          </p:nvCxnSpPr>
          <p:spPr>
            <a:xfrm>
              <a:off x="2358181" y="3875886"/>
              <a:ext cx="89956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C9DB22C-C01E-4E14-914B-338FB5FB7CCB}"/>
              </a:ext>
            </a:extLst>
          </p:cNvPr>
          <p:cNvGrpSpPr/>
          <p:nvPr/>
        </p:nvGrpSpPr>
        <p:grpSpPr>
          <a:xfrm>
            <a:off x="3168503" y="2278534"/>
            <a:ext cx="8604395" cy="3170053"/>
            <a:chOff x="1793800" y="1709990"/>
            <a:chExt cx="8604395" cy="3170053"/>
          </a:xfrm>
        </p:grpSpPr>
        <p:sp>
          <p:nvSpPr>
            <p:cNvPr id="27" name="Rectangle 26">
              <a:extLst>
                <a:ext uri="{FF2B5EF4-FFF2-40B4-BE49-F238E27FC236}">
                  <a16:creationId xmlns:a16="http://schemas.microsoft.com/office/drawing/2014/main" id="{AF2C1E00-858D-47C1-95E0-0EC58282E9E7}"/>
                </a:ext>
              </a:extLst>
            </p:cNvPr>
            <p:cNvSpPr/>
            <p:nvPr/>
          </p:nvSpPr>
          <p:spPr>
            <a:xfrm>
              <a:off x="1793800" y="1735061"/>
              <a:ext cx="8604395" cy="3144982"/>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579BF08-8F38-4E77-B48D-09B6ABD576A4}"/>
                    </a:ext>
                  </a:extLst>
                </p:cNvPr>
                <p:cNvSpPr txBox="1"/>
                <p:nvPr/>
              </p:nvSpPr>
              <p:spPr>
                <a:xfrm>
                  <a:off x="2583882" y="1709990"/>
                  <a:ext cx="7024231" cy="294747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e>
                        </m:d>
                      </m:oMath>
                    </m:oMathPara>
                  </a14:m>
                  <a:endParaRPr lang="en-US" sz="4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𝑛</m:t>
                                </m:r>
                              </m:sub>
                            </m:sSub>
                          </m:e>
                        </m:d>
                      </m:oMath>
                    </m:oMathPara>
                  </a14:m>
                  <a:br>
                    <a:rPr lang="en-US" sz="4400" b="0" dirty="0"/>
                  </a:br>
                  <a14:m>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oMath>
                  </a14:m>
                  <a:r>
                    <a:rPr lang="en-US" sz="4400" dirty="0"/>
                    <a:t>  </a:t>
                  </a:r>
                  <a:r>
                    <a:rPr lang="en-US" sz="4400" dirty="0">
                      <a:latin typeface="Garamond" panose="02020404030301010803" pitchFamily="18" charset="0"/>
                    </a:rPr>
                    <a:t>for all </a:t>
                  </a:r>
                  <a:r>
                    <a:rPr lang="en-US" sz="4400" dirty="0"/>
                    <a:t> </a:t>
                  </a:r>
                  <a14:m>
                    <m:oMath xmlns:m="http://schemas.openxmlformats.org/officeDocument/2006/math">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a14:m>
                  <a:endParaRPr lang="en-US" sz="4400" dirty="0"/>
                </a:p>
              </p:txBody>
            </p:sp>
          </mc:Choice>
          <mc:Fallback xmlns="">
            <p:sp>
              <p:nvSpPr>
                <p:cNvPr id="28" name="TextBox 27">
                  <a:extLst>
                    <a:ext uri="{FF2B5EF4-FFF2-40B4-BE49-F238E27FC236}">
                      <a16:creationId xmlns:a16="http://schemas.microsoft.com/office/drawing/2014/main" id="{2579BF08-8F38-4E77-B48D-09B6ABD576A4}"/>
                    </a:ext>
                  </a:extLst>
                </p:cNvPr>
                <p:cNvSpPr txBox="1">
                  <a:spLocks noRot="1" noChangeAspect="1" noMove="1" noResize="1" noEditPoints="1" noAdjustHandles="1" noChangeArrowheads="1" noChangeShapeType="1" noTextEdit="1"/>
                </p:cNvSpPr>
                <p:nvPr/>
              </p:nvSpPr>
              <p:spPr>
                <a:xfrm>
                  <a:off x="2583882" y="1709990"/>
                  <a:ext cx="7024231" cy="2947474"/>
                </a:xfrm>
                <a:prstGeom prst="rect">
                  <a:avLst/>
                </a:prstGeom>
                <a:blipFill>
                  <a:blip r:embed="rId5"/>
                  <a:stretch>
                    <a:fillRect b="-10766"/>
                  </a:stretch>
                </a:blipFill>
              </p:spPr>
              <p:txBody>
                <a:bodyPr/>
                <a:lstStyle/>
                <a:p>
                  <a:r>
                    <a:rPr lang="en-US">
                      <a:noFill/>
                    </a:rPr>
                    <a:t> </a:t>
                  </a:r>
                </a:p>
              </p:txBody>
            </p:sp>
          </mc:Fallback>
        </mc:AlternateContent>
      </p:grpSp>
      <p:sp>
        <p:nvSpPr>
          <p:cNvPr id="34" name="TextBox 33"/>
          <p:cNvSpPr txBox="1"/>
          <p:nvPr/>
        </p:nvSpPr>
        <p:spPr>
          <a:xfrm>
            <a:off x="5138928" y="3430434"/>
            <a:ext cx="4575429" cy="878769"/>
          </a:xfrm>
          <a:prstGeom prst="rect">
            <a:avLst/>
          </a:prstGeom>
          <a:noFill/>
          <a:ln w="76200">
            <a:solidFill>
              <a:srgbClr val="70AD47"/>
            </a:solidFill>
          </a:ln>
        </p:spPr>
        <p:txBody>
          <a:bodyPr wrap="square" rtlCol="0">
            <a:spAutoFit/>
          </a:bodyPr>
          <a:lstStyle/>
          <a:p>
            <a:pPr algn="ctr"/>
            <a:endParaRPr lang="en-US" sz="3600" dirty="0"/>
          </a:p>
        </p:txBody>
      </p:sp>
      <p:sp>
        <p:nvSpPr>
          <p:cNvPr id="35" name="TextBox 34"/>
          <p:cNvSpPr txBox="1"/>
          <p:nvPr/>
        </p:nvSpPr>
        <p:spPr>
          <a:xfrm>
            <a:off x="7779435" y="2428214"/>
            <a:ext cx="1300558" cy="878769"/>
          </a:xfrm>
          <a:prstGeom prst="rect">
            <a:avLst/>
          </a:prstGeom>
          <a:noFill/>
          <a:ln w="76200">
            <a:solidFill>
              <a:srgbClr val="FF0000"/>
            </a:solidFill>
          </a:ln>
        </p:spPr>
        <p:txBody>
          <a:bodyPr wrap="square" rtlCol="0">
            <a:spAutoFit/>
          </a:bodyPr>
          <a:lstStyle/>
          <a:p>
            <a:pPr algn="ctr"/>
            <a:endParaRPr lang="en-US" sz="3600" dirty="0"/>
          </a:p>
        </p:txBody>
      </p:sp>
      <p:sp>
        <p:nvSpPr>
          <p:cNvPr id="25" name="TextBox 24">
            <a:extLst>
              <a:ext uri="{FF2B5EF4-FFF2-40B4-BE49-F238E27FC236}">
                <a16:creationId xmlns:a16="http://schemas.microsoft.com/office/drawing/2014/main" id="{014082E8-8D61-404E-B4A6-3B6B0DE0AAF2}"/>
              </a:ext>
            </a:extLst>
          </p:cNvPr>
          <p:cNvSpPr txBox="1"/>
          <p:nvPr/>
        </p:nvSpPr>
        <p:spPr>
          <a:xfrm>
            <a:off x="3814206" y="4447444"/>
            <a:ext cx="2888045" cy="878769"/>
          </a:xfrm>
          <a:prstGeom prst="rect">
            <a:avLst/>
          </a:prstGeom>
          <a:noFill/>
          <a:ln w="76200">
            <a:solidFill>
              <a:srgbClr val="70AD47"/>
            </a:solidFill>
          </a:ln>
        </p:spPr>
        <p:txBody>
          <a:bodyPr wrap="square" rtlCol="0">
            <a:spAutoFit/>
          </a:bodyPr>
          <a:lstStyle/>
          <a:p>
            <a:pPr algn="ctr"/>
            <a:endParaRPr lang="en-US" sz="3600" dirty="0"/>
          </a:p>
        </p:txBody>
      </p:sp>
    </p:spTree>
    <p:extLst>
      <p:ext uri="{BB962C8B-B14F-4D97-AF65-F5344CB8AC3E}">
        <p14:creationId xmlns:p14="http://schemas.microsoft.com/office/powerpoint/2010/main" val="31616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P spid="34" grpId="0" animBg="1"/>
      <p:bldP spid="34" grpId="1" animBg="1"/>
      <p:bldP spid="35" grpId="0" animBg="1"/>
      <p:bldP spid="35" grpId="1" animBg="1"/>
      <p:bldP spid="25" grpId="0" animBg="1"/>
      <p:bldP spid="2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Low Power, High Stakes</a:t>
            </a:r>
          </a:p>
        </p:txBody>
      </p:sp>
      <p:sp>
        <p:nvSpPr>
          <p:cNvPr id="12" name="Content Placeholder 11">
            <a:extLst>
              <a:ext uri="{FF2B5EF4-FFF2-40B4-BE49-F238E27FC236}">
                <a16:creationId xmlns:a16="http://schemas.microsoft.com/office/drawing/2014/main" id="{BEB56E67-7457-4620-A146-183DC663E79E}"/>
              </a:ext>
            </a:extLst>
          </p:cNvPr>
          <p:cNvSpPr>
            <a:spLocks noGrp="1"/>
          </p:cNvSpPr>
          <p:nvPr>
            <p:ph sz="half" idx="2"/>
          </p:nvPr>
        </p:nvSpPr>
        <p:spPr/>
        <p:txBody>
          <a:bodyPr anchor="ctr"/>
          <a:lstStyle/>
          <a:p>
            <a:pPr marL="0" indent="0">
              <a:buNone/>
            </a:pPr>
            <a:r>
              <a:rPr lang="en-US" dirty="0"/>
              <a:t>Embedded systems need protection</a:t>
            </a:r>
          </a:p>
          <a:p>
            <a:pPr marL="0" indent="0">
              <a:buNone/>
            </a:pPr>
            <a:endParaRPr lang="en-US" dirty="0"/>
          </a:p>
          <a:p>
            <a:pPr marL="0" indent="0">
              <a:buNone/>
            </a:pPr>
            <a:r>
              <a:rPr lang="en-US" dirty="0"/>
              <a:t>Ex. Samsung Galaxy Note 7</a:t>
            </a:r>
          </a:p>
          <a:p>
            <a:pPr lvl="1"/>
            <a:r>
              <a:rPr lang="en-US" dirty="0"/>
              <a:t>Batteries caught fire</a:t>
            </a:r>
          </a:p>
          <a:p>
            <a:pPr lvl="1"/>
            <a:r>
              <a:rPr lang="en-US" dirty="0"/>
              <a:t>Device banned by FAA</a:t>
            </a:r>
          </a:p>
          <a:p>
            <a:pPr lvl="1"/>
            <a:r>
              <a:rPr lang="en-US" dirty="0"/>
              <a:t>Root cause: short circuits</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5</a:t>
            </a:fld>
            <a:endParaRPr lang="en-US" dirty="0"/>
          </a:p>
        </p:txBody>
      </p:sp>
      <p:sp>
        <p:nvSpPr>
          <p:cNvPr id="9" name="Rectangle 8">
            <a:extLst>
              <a:ext uri="{FF2B5EF4-FFF2-40B4-BE49-F238E27FC236}">
                <a16:creationId xmlns:a16="http://schemas.microsoft.com/office/drawing/2014/main" id="{9264A6B5-3D7D-472D-B943-FAFD99A4ED90}"/>
              </a:ext>
            </a:extLst>
          </p:cNvPr>
          <p:cNvSpPr/>
          <p:nvPr/>
        </p:nvSpPr>
        <p:spPr>
          <a:xfrm>
            <a:off x="1318054" y="5833395"/>
            <a:ext cx="4221892" cy="830997"/>
          </a:xfrm>
          <a:prstGeom prst="rect">
            <a:avLst/>
          </a:prstGeom>
        </p:spPr>
        <p:txBody>
          <a:bodyPr wrap="square">
            <a:spAutoFit/>
          </a:bodyPr>
          <a:lstStyle/>
          <a:p>
            <a:pPr algn="ctr"/>
            <a:r>
              <a:rPr lang="en-US" sz="1200" dirty="0"/>
              <a:t>Image Provided by: </a:t>
            </a:r>
            <a:r>
              <a:rPr lang="en-US" sz="1200" b="1" dirty="0"/>
              <a:t>Independent.co.uk</a:t>
            </a:r>
            <a:br>
              <a:rPr lang="en-US" sz="1200" dirty="0"/>
            </a:br>
            <a:r>
              <a:rPr lang="en-US" sz="1200" dirty="0"/>
              <a:t>https://www.independent.co.uk/life-style/gadgets-and-tech/news/samsung-galaxy-note-7-return-refund-exploding-fire-brand-recall-a7361216.html</a:t>
            </a:r>
          </a:p>
        </p:txBody>
      </p:sp>
      <p:pic>
        <p:nvPicPr>
          <p:cNvPr id="13" name="Content Placeholder 12">
            <a:extLst>
              <a:ext uri="{FF2B5EF4-FFF2-40B4-BE49-F238E27FC236}">
                <a16:creationId xmlns:a16="http://schemas.microsoft.com/office/drawing/2014/main" id="{F17B6FFF-62C7-4557-A942-F2B5374366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634"/>
          <a:stretch/>
        </p:blipFill>
        <p:spPr>
          <a:xfrm>
            <a:off x="838200" y="2245392"/>
            <a:ext cx="5181600" cy="3511803"/>
          </a:xfrm>
          <a:prstGeom prst="rect">
            <a:avLst/>
          </a:prstGeom>
        </p:spPr>
      </p:pic>
    </p:spTree>
    <p:extLst>
      <p:ext uri="{BB962C8B-B14F-4D97-AF65-F5344CB8AC3E}">
        <p14:creationId xmlns:p14="http://schemas.microsoft.com/office/powerpoint/2010/main" val="28295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A7389-094F-4149-AD83-62DFF9868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82" y="1822452"/>
            <a:ext cx="5849413" cy="4006848"/>
          </a:xfrm>
          <a:prstGeom prst="rect">
            <a:avLst/>
          </a:prstGeom>
        </p:spPr>
      </p:pic>
      <p:sp>
        <p:nvSpPr>
          <p:cNvPr id="15" name="Rectangle 14">
            <a:extLst>
              <a:ext uri="{FF2B5EF4-FFF2-40B4-BE49-F238E27FC236}">
                <a16:creationId xmlns:a16="http://schemas.microsoft.com/office/drawing/2014/main" id="{D7928168-34C8-48FF-99D2-F699E46ADD0E}"/>
              </a:ext>
            </a:extLst>
          </p:cNvPr>
          <p:cNvSpPr/>
          <p:nvPr/>
        </p:nvSpPr>
        <p:spPr>
          <a:xfrm>
            <a:off x="6318142" y="6020484"/>
            <a:ext cx="4221892" cy="646331"/>
          </a:xfrm>
          <a:prstGeom prst="rect">
            <a:avLst/>
          </a:prstGeom>
        </p:spPr>
        <p:txBody>
          <a:bodyPr wrap="square">
            <a:spAutoFit/>
          </a:bodyPr>
          <a:lstStyle/>
          <a:p>
            <a:pPr algn="ctr"/>
            <a:r>
              <a:rPr lang="en-US" sz="1200" dirty="0"/>
              <a:t>Image Provided by: </a:t>
            </a:r>
            <a:r>
              <a:rPr lang="en-US" sz="1200" b="1" dirty="0"/>
              <a:t>WEETECH Inc.</a:t>
            </a:r>
          </a:p>
          <a:p>
            <a:pPr algn="ctr"/>
            <a:r>
              <a:rPr lang="en-US" sz="1200" dirty="0"/>
              <a:t>https://www.weetech-usa.com/applications/</a:t>
            </a:r>
            <a:br>
              <a:rPr lang="en-US" sz="1200" dirty="0"/>
            </a:br>
            <a:r>
              <a:rPr lang="en-US" sz="1200" dirty="0"/>
              <a:t>automotive/relay-and-fuse-box/</a:t>
            </a:r>
          </a:p>
        </p:txBody>
      </p:sp>
      <p:sp>
        <p:nvSpPr>
          <p:cNvPr id="5" name="Title 4"/>
          <p:cNvSpPr>
            <a:spLocks noGrp="1"/>
          </p:cNvSpPr>
          <p:nvPr>
            <p:ph type="title"/>
          </p:nvPr>
        </p:nvSpPr>
        <p:spPr/>
        <p:txBody>
          <a:bodyPr/>
          <a:lstStyle/>
          <a:p>
            <a:r>
              <a:rPr lang="en-US" dirty="0"/>
              <a:t>Motivation and Problem Statement</a:t>
            </a:r>
          </a:p>
        </p:txBody>
      </p:sp>
      <p:sp>
        <p:nvSpPr>
          <p:cNvPr id="6" name="Content Placeholder 5"/>
          <p:cNvSpPr>
            <a:spLocks noGrp="1"/>
          </p:cNvSpPr>
          <p:nvPr>
            <p:ph sz="half" idx="1"/>
          </p:nvPr>
        </p:nvSpPr>
        <p:spPr/>
        <p:txBody>
          <a:bodyPr anchor="t">
            <a:normAutofit/>
          </a:bodyPr>
          <a:lstStyle/>
          <a:p>
            <a:pPr marL="0" indent="0">
              <a:buNone/>
            </a:pPr>
            <a:r>
              <a:rPr lang="en-US" sz="3600" b="1" dirty="0"/>
              <a:t>Short</a:t>
            </a:r>
          </a:p>
          <a:p>
            <a:pPr lvl="1"/>
            <a:r>
              <a:rPr lang="en-US" sz="3200" b="1" dirty="0">
                <a:sym typeface="Wingdings" panose="05000000000000000000" pitchFamily="2" charset="2"/>
              </a:rPr>
              <a:t>Damage</a:t>
            </a:r>
          </a:p>
          <a:p>
            <a:pPr lvl="1"/>
            <a:r>
              <a:rPr lang="en-US" sz="3200" dirty="0"/>
              <a:t>Time-sensitive</a:t>
            </a:r>
          </a:p>
          <a:p>
            <a:pPr marL="0" indent="0">
              <a:buNone/>
            </a:pPr>
            <a:endParaRPr lang="en-US" sz="3600" dirty="0"/>
          </a:p>
          <a:p>
            <a:pPr marL="0" indent="0">
              <a:buNone/>
            </a:pPr>
            <a:r>
              <a:rPr lang="en-US" sz="3600" dirty="0"/>
              <a:t>Dedicated circuitry</a:t>
            </a:r>
          </a:p>
          <a:p>
            <a:pPr lvl="1"/>
            <a:r>
              <a:rPr lang="en-US" sz="3200" dirty="0"/>
              <a:t>Inflexible</a:t>
            </a:r>
          </a:p>
          <a:p>
            <a:pPr lvl="1"/>
            <a:r>
              <a:rPr lang="en-US" sz="3200" dirty="0"/>
              <a:t>Costly</a:t>
            </a:r>
          </a:p>
          <a:p>
            <a:pPr lvl="1"/>
            <a:r>
              <a:rPr lang="en-US" sz="3200" dirty="0"/>
              <a:t>Pessimistic</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a:t>
            </a:fld>
            <a:endParaRPr lang="en-US" dirty="0"/>
          </a:p>
        </p:txBody>
      </p:sp>
      <p:sp>
        <p:nvSpPr>
          <p:cNvPr id="14" name="Rectangle 13">
            <a:extLst>
              <a:ext uri="{FF2B5EF4-FFF2-40B4-BE49-F238E27FC236}">
                <a16:creationId xmlns:a16="http://schemas.microsoft.com/office/drawing/2014/main" id="{A6CAC1B4-E288-4C65-8F93-510CA0A17DC2}"/>
              </a:ext>
            </a:extLst>
          </p:cNvPr>
          <p:cNvSpPr/>
          <p:nvPr/>
        </p:nvSpPr>
        <p:spPr>
          <a:xfrm>
            <a:off x="1"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B13BBD6-9B2D-4819-9DC6-3D71C33B54C7}"/>
              </a:ext>
            </a:extLst>
          </p:cNvPr>
          <p:cNvGrpSpPr/>
          <p:nvPr/>
        </p:nvGrpSpPr>
        <p:grpSpPr>
          <a:xfrm>
            <a:off x="876299" y="2124638"/>
            <a:ext cx="10439398" cy="2608723"/>
            <a:chOff x="914400" y="1825625"/>
            <a:chExt cx="10439398" cy="2608723"/>
          </a:xfrm>
        </p:grpSpPr>
        <p:sp>
          <p:nvSpPr>
            <p:cNvPr id="12" name="Rectangle 11">
              <a:extLst>
                <a:ext uri="{FF2B5EF4-FFF2-40B4-BE49-F238E27FC236}">
                  <a16:creationId xmlns:a16="http://schemas.microsoft.com/office/drawing/2014/main" id="{6CE89F4F-2C29-4AD3-B1EA-FFCF4215AA22}"/>
                </a:ext>
              </a:extLst>
            </p:cNvPr>
            <p:cNvSpPr/>
            <p:nvPr/>
          </p:nvSpPr>
          <p:spPr>
            <a:xfrm>
              <a:off x="914400" y="2365952"/>
              <a:ext cx="10439398" cy="2068396"/>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Existing short-circuit protection for embedded systems is fixed, inflexible and does not consider software-based real-time control.</a:t>
              </a:r>
            </a:p>
          </p:txBody>
        </p:sp>
        <p:sp>
          <p:nvSpPr>
            <p:cNvPr id="13" name="Rectangle 12">
              <a:extLst>
                <a:ext uri="{FF2B5EF4-FFF2-40B4-BE49-F238E27FC236}">
                  <a16:creationId xmlns:a16="http://schemas.microsoft.com/office/drawing/2014/main" id="{9675C485-70F2-4FF9-8EBA-2EA04A76A4F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Problem Statement:</a:t>
              </a:r>
            </a:p>
          </p:txBody>
        </p:sp>
      </p:grpSp>
    </p:spTree>
    <p:extLst>
      <p:ext uri="{BB962C8B-B14F-4D97-AF65-F5344CB8AC3E}">
        <p14:creationId xmlns:p14="http://schemas.microsoft.com/office/powerpoint/2010/main" val="8819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Approach</a:t>
            </a:r>
          </a:p>
        </p:txBody>
      </p:sp>
      <p:sp>
        <p:nvSpPr>
          <p:cNvPr id="2" name="Content Placeholder 1">
            <a:extLst>
              <a:ext uri="{FF2B5EF4-FFF2-40B4-BE49-F238E27FC236}">
                <a16:creationId xmlns:a16="http://schemas.microsoft.com/office/drawing/2014/main" id="{7CD079E2-8218-4B6B-9B40-87F2E7A46254}"/>
              </a:ext>
            </a:extLst>
          </p:cNvPr>
          <p:cNvSpPr>
            <a:spLocks noGrp="1"/>
          </p:cNvSpPr>
          <p:nvPr>
            <p:ph sz="half" idx="2"/>
          </p:nvPr>
        </p:nvSpPr>
        <p:spPr/>
        <p:txBody>
          <a:bodyPr anchor="ctr"/>
          <a:lstStyle/>
          <a:p>
            <a:pPr marL="0" indent="0" algn="ctr">
              <a:buNone/>
            </a:pPr>
            <a:r>
              <a:rPr lang="en-US" b="1" dirty="0"/>
              <a:t>Inductor</a:t>
            </a:r>
            <a:br>
              <a:rPr lang="en-US" dirty="0"/>
            </a:br>
            <a:r>
              <a:rPr lang="en-US" dirty="0"/>
              <a:t>(slows the rise of current)</a:t>
            </a:r>
          </a:p>
          <a:p>
            <a:pPr marL="0" indent="0" algn="ctr">
              <a:buNone/>
            </a:pPr>
            <a:r>
              <a:rPr lang="en-US" dirty="0"/>
              <a:t>+</a:t>
            </a:r>
          </a:p>
          <a:p>
            <a:pPr marL="0" indent="0" algn="ctr">
              <a:buNone/>
            </a:pPr>
            <a:r>
              <a:rPr lang="en-US" b="1" dirty="0"/>
              <a:t>Real-time task</a:t>
            </a:r>
            <a:br>
              <a:rPr lang="en-US" dirty="0"/>
            </a:br>
            <a:r>
              <a:rPr lang="en-US" dirty="0"/>
              <a:t>(detects shorts by deadline)</a:t>
            </a:r>
          </a:p>
          <a:p>
            <a:pPr marL="0" indent="0" algn="ctr">
              <a:buNone/>
            </a:pPr>
            <a:r>
              <a:rPr lang="en-US" dirty="0"/>
              <a:t>=</a:t>
            </a:r>
          </a:p>
          <a:p>
            <a:pPr marL="0" indent="0" algn="ctr">
              <a:buNone/>
            </a:pPr>
            <a:r>
              <a:rPr lang="en-US" b="1" dirty="0"/>
              <a:t>Software-based real-time</a:t>
            </a:r>
            <a:br>
              <a:rPr lang="en-US" b="1" dirty="0"/>
            </a:br>
            <a:r>
              <a:rPr lang="en-US" b="1" dirty="0"/>
              <a:t>short-circuit protection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a:t>
            </a:fld>
            <a:endParaRPr lang="en-US" dirty="0"/>
          </a:p>
        </p:txBody>
      </p:sp>
      <p:sp>
        <p:nvSpPr>
          <p:cNvPr id="12" name="Rectangle 11">
            <a:extLst>
              <a:ext uri="{FF2B5EF4-FFF2-40B4-BE49-F238E27FC236}">
                <a16:creationId xmlns:a16="http://schemas.microsoft.com/office/drawing/2014/main" id="{4EE61482-6408-4082-982A-1746970039F9}"/>
              </a:ext>
            </a:extLst>
          </p:cNvPr>
          <p:cNvSpPr/>
          <p:nvPr/>
        </p:nvSpPr>
        <p:spPr>
          <a:xfrm>
            <a:off x="0"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8B00FC9-7BF3-49FA-BFD2-04FCAA026100}"/>
              </a:ext>
            </a:extLst>
          </p:cNvPr>
          <p:cNvGrpSpPr/>
          <p:nvPr/>
        </p:nvGrpSpPr>
        <p:grpSpPr>
          <a:xfrm>
            <a:off x="6324599" y="2304265"/>
            <a:ext cx="5181600" cy="3453050"/>
            <a:chOff x="914400" y="1825625"/>
            <a:chExt cx="10439398" cy="2608723"/>
          </a:xfrm>
        </p:grpSpPr>
        <p:sp>
          <p:nvSpPr>
            <p:cNvPr id="10" name="Rectangle 9">
              <a:extLst>
                <a:ext uri="{FF2B5EF4-FFF2-40B4-BE49-F238E27FC236}">
                  <a16:creationId xmlns:a16="http://schemas.microsoft.com/office/drawing/2014/main" id="{892A87BC-DD33-4599-B976-7F9FF60BD9B2}"/>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1" name="Rectangle 10">
              <a:extLst>
                <a:ext uri="{FF2B5EF4-FFF2-40B4-BE49-F238E27FC236}">
                  <a16:creationId xmlns:a16="http://schemas.microsoft.com/office/drawing/2014/main" id="{D4EA8249-4C87-4EC2-A464-8865124E62A8}"/>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pic>
        <p:nvPicPr>
          <p:cNvPr id="8" name="Content Placeholder 7">
            <a:extLst>
              <a:ext uri="{FF2B5EF4-FFF2-40B4-BE49-F238E27FC236}">
                <a16:creationId xmlns:a16="http://schemas.microsoft.com/office/drawing/2014/main" id="{39588D2F-2D80-4AF1-82AB-8B0FA133674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769"/>
            <a:ext cx="5181600" cy="3453050"/>
          </a:xfrm>
        </p:spPr>
      </p:pic>
    </p:spTree>
    <p:extLst>
      <p:ext uri="{BB962C8B-B14F-4D97-AF65-F5344CB8AC3E}">
        <p14:creationId xmlns:p14="http://schemas.microsoft.com/office/powerpoint/2010/main" val="6493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Contribution Summary</a:t>
            </a:r>
          </a:p>
        </p:txBody>
      </p:sp>
      <p:sp>
        <p:nvSpPr>
          <p:cNvPr id="6" name="Content Placeholder 5"/>
          <p:cNvSpPr>
            <a:spLocks noGrp="1"/>
          </p:cNvSpPr>
          <p:nvPr>
            <p:ph idx="1"/>
          </p:nvPr>
        </p:nvSpPr>
        <p:spPr/>
        <p:txBody>
          <a:bodyPr anchor="ctr">
            <a:noAutofit/>
          </a:bodyPr>
          <a:lstStyle/>
          <a:p>
            <a:pPr marL="514350" indent="-514350">
              <a:buFont typeface="+mj-lt"/>
              <a:buAutoNum type="arabicPeriod"/>
            </a:pPr>
            <a:r>
              <a:rPr lang="en-US" sz="3200" dirty="0"/>
              <a:t> Real-time software-based short circuit protection method</a:t>
            </a:r>
          </a:p>
          <a:p>
            <a:pPr marL="514350" indent="-514350">
              <a:buFont typeface="+mj-lt"/>
              <a:buAutoNum type="arabicPeriod"/>
            </a:pPr>
            <a:endParaRPr lang="en-US" sz="3200" dirty="0"/>
          </a:p>
          <a:p>
            <a:pPr marL="514350" indent="-514350">
              <a:buFont typeface="+mj-lt"/>
              <a:buAutoNum type="arabicPeriod"/>
            </a:pPr>
            <a:r>
              <a:rPr lang="en-US" sz="3200" dirty="0"/>
              <a:t> Real-time utilization </a:t>
            </a:r>
            <a:r>
              <a:rPr lang="en-US" sz="3200" dirty="0">
                <a:sym typeface="Wingdings" panose="05000000000000000000" pitchFamily="2" charset="2"/>
              </a:rPr>
              <a:t>↔</a:t>
            </a:r>
            <a:r>
              <a:rPr lang="en-US" sz="3200" dirty="0"/>
              <a:t> Board space consumed</a:t>
            </a:r>
          </a:p>
          <a:p>
            <a:pPr marL="514350" indent="-514350">
              <a:buFont typeface="+mj-lt"/>
              <a:buAutoNum type="arabicPeriod"/>
            </a:pPr>
            <a:endParaRPr lang="en-US" sz="2800" dirty="0"/>
          </a:p>
          <a:p>
            <a:pPr marL="514350" indent="-514350">
              <a:buFont typeface="+mj-lt"/>
              <a:buAutoNum type="arabicPeriod"/>
            </a:pPr>
            <a:r>
              <a:rPr lang="en-US" sz="3200" dirty="0"/>
              <a:t> Simulated and practical evaluation</a:t>
            </a:r>
            <a:endParaRPr lang="en-US" sz="28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8</a:t>
            </a:fld>
            <a:endParaRPr lang="en-US" dirty="0"/>
          </a:p>
        </p:txBody>
      </p:sp>
    </p:spTree>
    <p:extLst>
      <p:ext uri="{BB962C8B-B14F-4D97-AF65-F5344CB8AC3E}">
        <p14:creationId xmlns:p14="http://schemas.microsoft.com/office/powerpoint/2010/main" val="307535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chor="ctr">
            <a:normAutofit/>
          </a:bodyPr>
          <a:lstStyle/>
          <a:p>
            <a:pPr marL="514350" indent="-514350">
              <a:lnSpc>
                <a:spcPct val="150000"/>
              </a:lnSpc>
              <a:buFont typeface="+mj-lt"/>
              <a:buAutoNum type="arabicPeriod"/>
            </a:pPr>
            <a:r>
              <a:rPr lang="en-US" dirty="0"/>
              <a:t>Electronics Background</a:t>
            </a:r>
          </a:p>
          <a:p>
            <a:pPr marL="514350" indent="-514350">
              <a:lnSpc>
                <a:spcPct val="150000"/>
              </a:lnSpc>
              <a:buFont typeface="+mj-lt"/>
              <a:buAutoNum type="arabicPeriod"/>
            </a:pPr>
            <a:r>
              <a:rPr lang="en-US" dirty="0"/>
              <a:t>Related Work</a:t>
            </a:r>
          </a:p>
          <a:p>
            <a:pPr marL="514350" indent="-514350">
              <a:lnSpc>
                <a:spcPct val="150000"/>
              </a:lnSpc>
              <a:buFont typeface="+mj-lt"/>
              <a:buAutoNum type="arabicPeriod"/>
            </a:pPr>
            <a:r>
              <a:rPr lang="en-US" dirty="0"/>
              <a:t>System Model</a:t>
            </a:r>
          </a:p>
          <a:p>
            <a:pPr marL="514350" indent="-514350">
              <a:lnSpc>
                <a:spcPct val="150000"/>
              </a:lnSpc>
              <a:buFont typeface="+mj-lt"/>
              <a:buAutoNum type="arabicPeriod"/>
            </a:pPr>
            <a:r>
              <a:rPr lang="en-US" dirty="0"/>
              <a:t>Evaluation and Results</a:t>
            </a:r>
          </a:p>
          <a:p>
            <a:pPr marL="514350" indent="-514350">
              <a:lnSpc>
                <a:spcPct val="150000"/>
              </a:lnSpc>
              <a:buFont typeface="+mj-lt"/>
              <a:buAutoNum type="arabicPeriod"/>
            </a:pPr>
            <a:r>
              <a:rPr lang="en-US" dirty="0"/>
              <a:t>Conclusion</a:t>
            </a:r>
          </a:p>
        </p:txBody>
      </p:sp>
      <p:sp>
        <p:nvSpPr>
          <p:cNvPr id="9" name="Slide Number Placeholder 8"/>
          <p:cNvSpPr>
            <a:spLocks noGrp="1"/>
          </p:cNvSpPr>
          <p:nvPr>
            <p:ph type="sldNum" sz="quarter" idx="12"/>
          </p:nvPr>
        </p:nvSpPr>
        <p:spPr/>
        <p:txBody>
          <a:bodyPr/>
          <a:lstStyle/>
          <a:p>
            <a:fld id="{9C75D887-1A03-4ABF-9F74-03C35FBA7AA7}" type="slidenum">
              <a:rPr lang="en-US" smtClean="0"/>
              <a:pPr/>
              <a:t>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334" y="2200808"/>
            <a:ext cx="5824464" cy="3276261"/>
          </a:xfrm>
          <a:prstGeom prst="rect">
            <a:avLst/>
          </a:prstGeom>
          <a:ln w="76200">
            <a:solidFill>
              <a:srgbClr val="0C544A"/>
            </a:solidFill>
          </a:ln>
        </p:spPr>
      </p:pic>
    </p:spTree>
    <p:extLst>
      <p:ext uri="{BB962C8B-B14F-4D97-AF65-F5344CB8AC3E}">
        <p14:creationId xmlns:p14="http://schemas.microsoft.com/office/powerpoint/2010/main" val="725136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12672</TotalTime>
  <Words>2381</Words>
  <Application>Microsoft Office PowerPoint</Application>
  <PresentationFormat>Widescreen</PresentationFormat>
  <Paragraphs>387</Paragraphs>
  <Slides>42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Arial Black</vt:lpstr>
      <vt:lpstr>Calibri</vt:lpstr>
      <vt:lpstr>Cambria Math</vt:lpstr>
      <vt:lpstr>Garamond</vt:lpstr>
      <vt:lpstr>Office Theme</vt:lpstr>
      <vt:lpstr>Trading Utilization for Circuitry: Hardware-Software Co-design for Real-Time Software-Based Short-Circuit Protection</vt:lpstr>
      <vt:lpstr>Toast, anyone?</vt:lpstr>
      <vt:lpstr>Not Your Fault</vt:lpstr>
      <vt:lpstr>Your Home is Not Alone</vt:lpstr>
      <vt:lpstr>Low Power, High Stakes</vt:lpstr>
      <vt:lpstr>Motivation and Problem Statement</vt:lpstr>
      <vt:lpstr>Approach</vt:lpstr>
      <vt:lpstr>Contribution Summary</vt:lpstr>
      <vt:lpstr>Outline</vt:lpstr>
      <vt:lpstr>Electronics Background</vt:lpstr>
      <vt:lpstr>Basic Circuitry </vt:lpstr>
      <vt:lpstr>Inductors </vt:lpstr>
      <vt:lpstr>DC-RL Circuits</vt:lpstr>
      <vt:lpstr>Detailed Approach</vt:lpstr>
      <vt:lpstr>Related Work</vt:lpstr>
      <vt:lpstr>System Model</vt:lpstr>
      <vt:lpstr>Inductors: Spatial Parameters</vt:lpstr>
      <vt:lpstr>Quick Summary</vt:lpstr>
      <vt:lpstr>Electronics System: Example Short Detection</vt:lpstr>
      <vt:lpstr>Electronics System: Operating Current Model</vt:lpstr>
      <vt:lpstr>Methods of Detection: Maximum I</vt:lpstr>
      <vt:lpstr>Methods of Detection: Maximum ∆I</vt:lpstr>
      <vt:lpstr>Quick Summary</vt:lpstr>
      <vt:lpstr>Methods of Detection: Min. Time to Detection</vt:lpstr>
      <vt:lpstr>Real-Time System Model</vt:lpstr>
      <vt:lpstr>Real-Time System Model: Example Failure</vt:lpstr>
      <vt:lpstr>Real-Time System Model: Example Success</vt:lpstr>
      <vt:lpstr>Real-Time System Model: Utilization</vt:lpstr>
      <vt:lpstr>Quick Model Summary</vt:lpstr>
      <vt:lpstr>Inductance vs Utilization Relationship</vt:lpstr>
      <vt:lpstr>Evaluation and Results</vt:lpstr>
      <vt:lpstr>Experiment Setup</vt:lpstr>
      <vt:lpstr>Experimentation: FUL and HSF Shorts</vt:lpstr>
      <vt:lpstr>Experimentation: Scaling</vt:lpstr>
      <vt:lpstr>Short Detection with Varied Period</vt:lpstr>
      <vt:lpstr>Conclusion</vt:lpstr>
      <vt:lpstr>Contribution Summary and Future Work</vt:lpstr>
      <vt:lpstr>Previous Publication</vt:lpstr>
      <vt:lpstr>Thank you!</vt:lpstr>
      <vt:lpstr>PowerPoint Presentation</vt:lpstr>
      <vt:lpstr>PowerPoint Presentation</vt:lpstr>
      <vt:lpstr>Electronics System: Operating Current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Willcock</dc:creator>
  <cp:lastModifiedBy>Aaron</cp:lastModifiedBy>
  <cp:revision>277</cp:revision>
  <dcterms:created xsi:type="dcterms:W3CDTF">2016-10-18T19:03:25Z</dcterms:created>
  <dcterms:modified xsi:type="dcterms:W3CDTF">2021-02-04T20:08:14Z</dcterms:modified>
</cp:coreProperties>
</file>